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54"/>
  </p:notesMasterIdLst>
  <p:handoutMasterIdLst>
    <p:handoutMasterId r:id="rId55"/>
  </p:handoutMasterIdLst>
  <p:sldIdLst>
    <p:sldId id="364" r:id="rId2"/>
    <p:sldId id="365" r:id="rId3"/>
    <p:sldId id="374" r:id="rId4"/>
    <p:sldId id="375" r:id="rId5"/>
    <p:sldId id="376" r:id="rId6"/>
    <p:sldId id="377" r:id="rId7"/>
    <p:sldId id="378" r:id="rId8"/>
    <p:sldId id="366" r:id="rId9"/>
    <p:sldId id="367" r:id="rId10"/>
    <p:sldId id="368" r:id="rId11"/>
    <p:sldId id="369" r:id="rId12"/>
    <p:sldId id="370" r:id="rId13"/>
    <p:sldId id="371" r:id="rId14"/>
    <p:sldId id="372" r:id="rId15"/>
    <p:sldId id="363" r:id="rId16"/>
    <p:sldId id="297" r:id="rId17"/>
    <p:sldId id="298" r:id="rId18"/>
    <p:sldId id="299" r:id="rId19"/>
    <p:sldId id="300" r:id="rId20"/>
    <p:sldId id="301" r:id="rId21"/>
    <p:sldId id="302" r:id="rId22"/>
    <p:sldId id="303" r:id="rId23"/>
    <p:sldId id="304" r:id="rId24"/>
    <p:sldId id="305" r:id="rId25"/>
    <p:sldId id="315" r:id="rId26"/>
    <p:sldId id="336" r:id="rId27"/>
    <p:sldId id="337" r:id="rId28"/>
    <p:sldId id="338" r:id="rId29"/>
    <p:sldId id="339" r:id="rId30"/>
    <p:sldId id="340" r:id="rId31"/>
    <p:sldId id="341" r:id="rId32"/>
    <p:sldId id="342" r:id="rId33"/>
    <p:sldId id="343" r:id="rId34"/>
    <p:sldId id="344" r:id="rId35"/>
    <p:sldId id="345" r:id="rId36"/>
    <p:sldId id="346" r:id="rId37"/>
    <p:sldId id="347" r:id="rId38"/>
    <p:sldId id="348" r:id="rId39"/>
    <p:sldId id="349" r:id="rId40"/>
    <p:sldId id="350" r:id="rId41"/>
    <p:sldId id="351" r:id="rId42"/>
    <p:sldId id="352" r:id="rId43"/>
    <p:sldId id="353" r:id="rId44"/>
    <p:sldId id="354" r:id="rId45"/>
    <p:sldId id="355" r:id="rId46"/>
    <p:sldId id="356" r:id="rId47"/>
    <p:sldId id="357" r:id="rId48"/>
    <p:sldId id="358" r:id="rId49"/>
    <p:sldId id="359" r:id="rId50"/>
    <p:sldId id="360" r:id="rId51"/>
    <p:sldId id="361" r:id="rId52"/>
    <p:sldId id="362"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guide id="3" orient="horz" pos="39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DA37D80-6434-44D0-A028-1B22A696006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90" d="100"/>
          <a:sy n="90" d="100"/>
        </p:scale>
        <p:origin x="-126" y="-120"/>
      </p:cViewPr>
      <p:guideLst>
        <p:guide orient="horz" pos="2160"/>
        <p:guide orient="horz" pos="3960"/>
        <p:guide pos="3840"/>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9DC3787-D225-4F78-8E71-4DD8FC1EC8F1}" type="datetimeFigureOut">
              <a:rPr lang="en-US" smtClean="0"/>
              <a:t>4/12/2023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6B2D29-8AC0-4FB1-933D-AD24ECC4354D}" type="slidenum">
              <a:rPr lang="en-US" smtClean="0"/>
              <a:t>‹#›</a:t>
            </a:fld>
            <a:endParaRPr lang="en-US"/>
          </a:p>
        </p:txBody>
      </p:sp>
    </p:spTree>
    <p:extLst>
      <p:ext uri="{BB962C8B-B14F-4D97-AF65-F5344CB8AC3E}">
        <p14:creationId xmlns:p14="http://schemas.microsoft.com/office/powerpoint/2010/main" val="1973540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9E625E-096F-494B-B7CE-A49E276A3A39}"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A2C895-EB1C-4157-9E46-0DF3298BA9C2}" type="slidenum">
              <a:rPr lang="en-US" smtClean="0"/>
              <a:t>‹#›</a:t>
            </a:fld>
            <a:endParaRPr lang="en-US"/>
          </a:p>
        </p:txBody>
      </p:sp>
    </p:spTree>
    <p:extLst>
      <p:ext uri="{BB962C8B-B14F-4D97-AF65-F5344CB8AC3E}">
        <p14:creationId xmlns:p14="http://schemas.microsoft.com/office/powerpoint/2010/main" val="2167668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gradFill rotWithShape="1">
          <a:gsLst>
            <a:gs pos="0">
              <a:schemeClr val="bg2"/>
            </a:gs>
            <a:gs pos="62000">
              <a:schemeClr val="bg2">
                <a:tint val="92000"/>
                <a:shade val="66000"/>
                <a:satMod val="110000"/>
                <a:lumMod val="80000"/>
              </a:schemeClr>
            </a:gs>
            <a:gs pos="100000">
              <a:schemeClr val="accent3"/>
            </a:gs>
          </a:gsLst>
          <a:lin ang="5400000" scaled="0"/>
        </a:gradFill>
        <a:effectLst/>
      </p:bgPr>
    </p:bg>
    <p:spTree>
      <p:nvGrpSpPr>
        <p:cNvPr id="1" name=""/>
        <p:cNvGrpSpPr/>
        <p:nvPr/>
      </p:nvGrpSpPr>
      <p:grpSpPr>
        <a:xfrm>
          <a:off x="0" y="0"/>
          <a:ext cx="0" cy="0"/>
          <a:chOff x="0" y="0"/>
          <a:chExt cx="0" cy="0"/>
        </a:xfrm>
      </p:grpSpPr>
      <p:grpSp>
        <p:nvGrpSpPr>
          <p:cNvPr id="43" name="Group 42"/>
          <p:cNvGrpSpPr/>
          <p:nvPr/>
        </p:nvGrpSpPr>
        <p:grpSpPr bwMode="invGray">
          <a:xfrm>
            <a:off x="-509872" y="0"/>
            <a:ext cx="13243109" cy="6858000"/>
            <a:chOff x="-382404" y="0"/>
            <a:chExt cx="9932332" cy="6858000"/>
          </a:xfrm>
        </p:grpSpPr>
        <p:grpSp>
          <p:nvGrpSpPr>
            <p:cNvPr id="44" name="Group 44"/>
            <p:cNvGrpSpPr/>
            <p:nvPr/>
          </p:nvGrpSpPr>
          <p:grpSpPr bwMode="invGray">
            <a:xfrm>
              <a:off x="0" y="0"/>
              <a:ext cx="9144000" cy="6858000"/>
              <a:chOff x="0" y="0"/>
              <a:chExt cx="9144000" cy="6858000"/>
            </a:xfrm>
          </p:grpSpPr>
          <p:grpSp>
            <p:nvGrpSpPr>
              <p:cNvPr id="70" name="Group 4"/>
              <p:cNvGrpSpPr/>
              <p:nvPr/>
            </p:nvGrpSpPr>
            <p:grpSpPr bwMode="invGray">
              <a:xfrm>
                <a:off x="0" y="0"/>
                <a:ext cx="2514600" cy="6858000"/>
                <a:chOff x="0" y="0"/>
                <a:chExt cx="2514600" cy="6858000"/>
              </a:xfrm>
            </p:grpSpPr>
            <p:sp>
              <p:nvSpPr>
                <p:cNvPr id="115" name="Rectangle 114"/>
                <p:cNvSpPr/>
                <p:nvPr/>
              </p:nvSpPr>
              <p:spPr bwMode="invGray">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6" name="Rectangle 2"/>
                <p:cNvSpPr/>
                <p:nvPr/>
              </p:nvSpPr>
              <p:spPr bwMode="invGray">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7" name="Rectangle 3"/>
                <p:cNvSpPr/>
                <p:nvPr/>
              </p:nvSpPr>
              <p:spPr bwMode="invGray">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1" name="Group 5"/>
              <p:cNvGrpSpPr/>
              <p:nvPr/>
            </p:nvGrpSpPr>
            <p:grpSpPr bwMode="invGray">
              <a:xfrm>
                <a:off x="422910" y="0"/>
                <a:ext cx="2514600" cy="6858000"/>
                <a:chOff x="0" y="0"/>
                <a:chExt cx="2514600" cy="6858000"/>
              </a:xfrm>
            </p:grpSpPr>
            <p:sp>
              <p:nvSpPr>
                <p:cNvPr id="85" name="Rectangle 84"/>
                <p:cNvSpPr/>
                <p:nvPr/>
              </p:nvSpPr>
              <p:spPr bwMode="invGray">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6" name="Rectangle 85"/>
                <p:cNvSpPr/>
                <p:nvPr/>
              </p:nvSpPr>
              <p:spPr bwMode="invGray">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4" name="Rectangle 113"/>
                <p:cNvSpPr/>
                <p:nvPr/>
              </p:nvSpPr>
              <p:spPr bwMode="invGray">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3" name="Group 9"/>
              <p:cNvGrpSpPr/>
              <p:nvPr/>
            </p:nvGrpSpPr>
            <p:grpSpPr bwMode="invGray">
              <a:xfrm rot="10800000">
                <a:off x="6629400" y="0"/>
                <a:ext cx="2514600" cy="6858000"/>
                <a:chOff x="0" y="0"/>
                <a:chExt cx="2514600" cy="6858000"/>
              </a:xfrm>
            </p:grpSpPr>
            <p:sp>
              <p:nvSpPr>
                <p:cNvPr id="78" name="Rectangle 77"/>
                <p:cNvSpPr/>
                <p:nvPr/>
              </p:nvSpPr>
              <p:spPr bwMode="invGray">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Rectangle 78"/>
                <p:cNvSpPr/>
                <p:nvPr/>
              </p:nvSpPr>
              <p:spPr bwMode="invGray">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1" name="Rectangle 80"/>
                <p:cNvSpPr/>
                <p:nvPr/>
              </p:nvSpPr>
              <p:spPr bwMode="invGray">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75" name="Rectangle 74"/>
              <p:cNvSpPr/>
              <p:nvPr/>
            </p:nvSpPr>
            <p:spPr bwMode="invGray">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6" name="Rectangle 75"/>
              <p:cNvSpPr/>
              <p:nvPr/>
            </p:nvSpPr>
            <p:spPr bwMode="invGray">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7" name="Rectangle 76"/>
              <p:cNvSpPr/>
              <p:nvPr/>
            </p:nvSpPr>
            <p:spPr bwMode="invGray">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5" name="Freeform 44"/>
            <p:cNvSpPr/>
            <p:nvPr/>
          </p:nvSpPr>
          <p:spPr bwMode="invGray">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8" name="Freeform 47"/>
            <p:cNvSpPr/>
            <p:nvPr/>
          </p:nvSpPr>
          <p:spPr bwMode="invGray">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9" name="Freeform 48"/>
            <p:cNvSpPr/>
            <p:nvPr/>
          </p:nvSpPr>
          <p:spPr bwMode="invGray">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1" name="Freeform 50"/>
            <p:cNvSpPr/>
            <p:nvPr/>
          </p:nvSpPr>
          <p:spPr bwMode="invGray">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2" name="Freeform 51"/>
            <p:cNvSpPr/>
            <p:nvPr/>
          </p:nvSpPr>
          <p:spPr bwMode="invGray">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3" name="Hexagon 52"/>
            <p:cNvSpPr/>
            <p:nvPr/>
          </p:nvSpPr>
          <p:spPr bwMode="invGray">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4" name="Hexagon 53"/>
            <p:cNvSpPr/>
            <p:nvPr/>
          </p:nvSpPr>
          <p:spPr bwMode="invGray">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5" name="Hexagon 54"/>
            <p:cNvSpPr/>
            <p:nvPr/>
          </p:nvSpPr>
          <p:spPr bwMode="invGray">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6" name="Hexagon 55"/>
            <p:cNvSpPr/>
            <p:nvPr/>
          </p:nvSpPr>
          <p:spPr bwMode="invGray">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7" name="Hexagon 56"/>
            <p:cNvSpPr/>
            <p:nvPr/>
          </p:nvSpPr>
          <p:spPr bwMode="invGray">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8" name="Freeform 57"/>
            <p:cNvSpPr/>
            <p:nvPr/>
          </p:nvSpPr>
          <p:spPr bwMode="invGray">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9" name="Hexagon 58"/>
            <p:cNvSpPr/>
            <p:nvPr/>
          </p:nvSpPr>
          <p:spPr bwMode="invGray">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0" name="Hexagon 59"/>
            <p:cNvSpPr/>
            <p:nvPr/>
          </p:nvSpPr>
          <p:spPr bwMode="invGray">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1" name="Hexagon 60"/>
            <p:cNvSpPr/>
            <p:nvPr/>
          </p:nvSpPr>
          <p:spPr bwMode="invGray">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2" name="Hexagon 61"/>
            <p:cNvSpPr/>
            <p:nvPr/>
          </p:nvSpPr>
          <p:spPr bwMode="invGray">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3" name="Hexagon 62"/>
            <p:cNvSpPr/>
            <p:nvPr/>
          </p:nvSpPr>
          <p:spPr bwMode="invGray">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4" name="Hexagon 63"/>
            <p:cNvSpPr/>
            <p:nvPr/>
          </p:nvSpPr>
          <p:spPr bwMode="invGray">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5" name="Hexagon 64"/>
            <p:cNvSpPr/>
            <p:nvPr/>
          </p:nvSpPr>
          <p:spPr bwMode="invGray">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6" name="Hexagon 65"/>
            <p:cNvSpPr/>
            <p:nvPr/>
          </p:nvSpPr>
          <p:spPr bwMode="invGray">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7" name="Hexagon 66"/>
            <p:cNvSpPr/>
            <p:nvPr/>
          </p:nvSpPr>
          <p:spPr bwMode="invGray">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8" name="Freeform 67"/>
            <p:cNvSpPr/>
            <p:nvPr/>
          </p:nvSpPr>
          <p:spPr bwMode="invGray">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9" name="Freeform 68"/>
            <p:cNvSpPr/>
            <p:nvPr/>
          </p:nvSpPr>
          <p:spPr bwMode="invGray">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6" name="Rectangle 45"/>
          <p:cNvSpPr/>
          <p:nvPr/>
        </p:nvSpPr>
        <p:spPr>
          <a:xfrm>
            <a:off x="6081656" y="-21511"/>
            <a:ext cx="4905488" cy="6271840"/>
          </a:xfrm>
          <a:prstGeom prst="rect">
            <a:avLst/>
          </a:prstGeom>
          <a:solidFill>
            <a:schemeClr val="bg1">
              <a:lumMod val="9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9" name="Rectangle 88"/>
          <p:cNvSpPr/>
          <p:nvPr/>
        </p:nvSpPr>
        <p:spPr>
          <a:xfrm>
            <a:off x="6201185" y="6088284"/>
            <a:ext cx="4673600" cy="8174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7" name="Rectangle 46"/>
          <p:cNvSpPr/>
          <p:nvPr/>
        </p:nvSpPr>
        <p:spPr bwMode="ltGray">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n-US"/>
              <a:t>Click to edit Master title style</a:t>
            </a:r>
            <a:endParaRPr lang="en-US" dirty="0"/>
          </a:p>
        </p:txBody>
      </p:sp>
      <p:sp>
        <p:nvSpPr>
          <p:cNvPr id="8" name="Picture Placeholder 7" descr="An empty placeholder to add an image. Click on the placeholder and select the image that you wish to add"/>
          <p:cNvSpPr>
            <a:spLocks noGrp="1"/>
          </p:cNvSpPr>
          <p:nvPr>
            <p:ph type="pic" sz="quarter" idx="13" hasCustomPrompt="1"/>
          </p:nvPr>
        </p:nvSpPr>
        <p:spPr>
          <a:xfrm>
            <a:off x="1195939" y="2695635"/>
            <a:ext cx="4414838" cy="3551578"/>
          </a:xfrm>
        </p:spPr>
        <p:txBody>
          <a:bodyPr/>
          <a:lstStyle>
            <a:lvl1pPr marL="68580" indent="0">
              <a:buNone/>
              <a:defRPr/>
            </a:lvl1pPr>
          </a:lstStyle>
          <a:p>
            <a:r>
              <a:rPr lang="en-US" dirty="0"/>
              <a:t>Insert product photo here</a:t>
            </a:r>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lumMod val="50000"/>
                  </a:schemeClr>
                </a:solidFill>
              </a:defRPr>
            </a:lvl1pPr>
          </a:lstStyle>
          <a:p>
            <a:fld id="{401CF334-2D5C-4859-84A6-CA7E6E43FAEB}" type="slidenum">
              <a:rPr lang="en-US" smtClean="0"/>
              <a:pPr/>
              <a:t>‹#›</a:t>
            </a:fld>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lumMod val="50000"/>
                  </a:schemeClr>
                </a:solidFill>
              </a:defRPr>
            </a:lvl1pPr>
          </a:lstStyle>
          <a:p>
            <a:r>
              <a:rPr lang="en-US"/>
              <a:t>Add a footer</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35FB4A4D-BEB3-42DE-8D0E-DB8F0B5DA3ED}" type="datetime1">
              <a:rPr lang="en-US" smtClean="0"/>
              <a:t>4/12/2023</a:t>
            </a:fld>
            <a:endParaRPr lang="en-US"/>
          </a:p>
        </p:txBody>
      </p:sp>
    </p:spTree>
    <p:extLst>
      <p:ext uri="{BB962C8B-B14F-4D97-AF65-F5344CB8AC3E}">
        <p14:creationId xmlns:p14="http://schemas.microsoft.com/office/powerpoint/2010/main" val="4035474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xmlns="">
        <p15:guide id="0" orient="horz" pos="2160" userDrawn="1">
          <p15:clr>
            <a:srgbClr val="FBAE40"/>
          </p15:clr>
        </p15:guide>
        <p15:guide id="1"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4" name="Date Placeholder 3"/>
          <p:cNvSpPr>
            <a:spLocks noGrp="1"/>
          </p:cNvSpPr>
          <p:nvPr>
            <p:ph type="dt" sz="half" idx="10"/>
          </p:nvPr>
        </p:nvSpPr>
        <p:spPr/>
        <p:txBody>
          <a:bodyPr/>
          <a:lstStyle/>
          <a:p>
            <a:fld id="{23DA557D-1DB1-46C0-998A-94433545C341}" type="datetime1">
              <a:rPr lang="en-US" smtClean="0"/>
              <a:t>4/12/2023</a:t>
            </a:fld>
            <a:endParaRPr lang="en-US"/>
          </a:p>
        </p:txBody>
      </p:sp>
    </p:spTree>
    <p:extLst>
      <p:ext uri="{BB962C8B-B14F-4D97-AF65-F5344CB8AC3E}">
        <p14:creationId xmlns:p14="http://schemas.microsoft.com/office/powerpoint/2010/main" val="3857315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4" name="Date Placeholder 3"/>
          <p:cNvSpPr>
            <a:spLocks noGrp="1"/>
          </p:cNvSpPr>
          <p:nvPr>
            <p:ph type="dt" sz="half" idx="10"/>
          </p:nvPr>
        </p:nvSpPr>
        <p:spPr/>
        <p:txBody>
          <a:bodyPr/>
          <a:lstStyle/>
          <a:p>
            <a:fld id="{979A610B-0B0E-4C6C-A7A6-0853CA34DDCA}" type="datetime1">
              <a:rPr lang="en-US" smtClean="0"/>
              <a:t>4/12/2023</a:t>
            </a:fld>
            <a:endParaRPr lang="en-US"/>
          </a:p>
        </p:txBody>
      </p:sp>
    </p:spTree>
    <p:extLst>
      <p:ext uri="{BB962C8B-B14F-4D97-AF65-F5344CB8AC3E}">
        <p14:creationId xmlns:p14="http://schemas.microsoft.com/office/powerpoint/2010/main" val="3781237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4" name="Date Placeholder 3"/>
          <p:cNvSpPr>
            <a:spLocks noGrp="1"/>
          </p:cNvSpPr>
          <p:nvPr>
            <p:ph type="dt" sz="half" idx="10"/>
          </p:nvPr>
        </p:nvSpPr>
        <p:spPr/>
        <p:txBody>
          <a:bodyPr/>
          <a:lstStyle/>
          <a:p>
            <a:fld id="{2FF0C144-8206-4C57-B7F2-12168FDC6C23}" type="datetime1">
              <a:rPr lang="en-US" smtClean="0"/>
              <a:t>4/12/2023</a:t>
            </a:fld>
            <a:endParaRPr lang="en-US"/>
          </a:p>
        </p:txBody>
      </p:sp>
    </p:spTree>
    <p:extLst>
      <p:ext uri="{BB962C8B-B14F-4D97-AF65-F5344CB8AC3E}">
        <p14:creationId xmlns:p14="http://schemas.microsoft.com/office/powerpoint/2010/main" val="1963815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4" name="Date Placeholder 3"/>
          <p:cNvSpPr>
            <a:spLocks noGrp="1"/>
          </p:cNvSpPr>
          <p:nvPr>
            <p:ph type="dt" sz="half" idx="10"/>
          </p:nvPr>
        </p:nvSpPr>
        <p:spPr/>
        <p:txBody>
          <a:bodyPr/>
          <a:lstStyle/>
          <a:p>
            <a:fld id="{664C8FB8-1142-402E-8BCA-4DC30F103E56}" type="datetime1">
              <a:rPr lang="en-US" smtClean="0"/>
              <a:t>4/12/2023</a:t>
            </a:fld>
            <a:endParaRPr lang="en-US"/>
          </a:p>
        </p:txBody>
      </p:sp>
    </p:spTree>
    <p:extLst>
      <p:ext uri="{BB962C8B-B14F-4D97-AF65-F5344CB8AC3E}">
        <p14:creationId xmlns:p14="http://schemas.microsoft.com/office/powerpoint/2010/main" val="399303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389888" y="2313432"/>
            <a:ext cx="4559808"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5" name="Date Placeholder 4"/>
          <p:cNvSpPr>
            <a:spLocks noGrp="1"/>
          </p:cNvSpPr>
          <p:nvPr>
            <p:ph type="dt" sz="half" idx="10"/>
          </p:nvPr>
        </p:nvSpPr>
        <p:spPr/>
        <p:txBody>
          <a:bodyPr/>
          <a:lstStyle/>
          <a:p>
            <a:fld id="{065BCBAD-D360-40D3-A33A-B189CE27C2FB}" type="datetime1">
              <a:rPr lang="en-US" smtClean="0"/>
              <a:t>4/12/2023</a:t>
            </a:fld>
            <a:endParaRPr lang="en-US"/>
          </a:p>
        </p:txBody>
      </p:sp>
    </p:spTree>
    <p:extLst>
      <p:ext uri="{BB962C8B-B14F-4D97-AF65-F5344CB8AC3E}">
        <p14:creationId xmlns:p14="http://schemas.microsoft.com/office/powerpoint/2010/main" val="569455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7" name="Date Placeholder 6"/>
          <p:cNvSpPr>
            <a:spLocks noGrp="1"/>
          </p:cNvSpPr>
          <p:nvPr>
            <p:ph type="dt" sz="half" idx="10"/>
          </p:nvPr>
        </p:nvSpPr>
        <p:spPr/>
        <p:txBody>
          <a:bodyPr/>
          <a:lstStyle/>
          <a:p>
            <a:fld id="{6A93471D-48A1-4899-AFFF-8ACC56D03BF3}" type="datetime1">
              <a:rPr lang="en-US" smtClean="0"/>
              <a:t>4/12/2023</a:t>
            </a:fld>
            <a:endParaRPr lang="en-US"/>
          </a:p>
        </p:txBody>
      </p:sp>
    </p:spTree>
    <p:extLst>
      <p:ext uri="{BB962C8B-B14F-4D97-AF65-F5344CB8AC3E}">
        <p14:creationId xmlns:p14="http://schemas.microsoft.com/office/powerpoint/2010/main" val="424159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3" name="Date Placeholder 2"/>
          <p:cNvSpPr>
            <a:spLocks noGrp="1"/>
          </p:cNvSpPr>
          <p:nvPr>
            <p:ph type="dt" sz="half" idx="10"/>
          </p:nvPr>
        </p:nvSpPr>
        <p:spPr/>
        <p:txBody>
          <a:bodyPr/>
          <a:lstStyle/>
          <a:p>
            <a:fld id="{44400513-7D68-4635-8489-06A9AFAAD13D}" type="datetime1">
              <a:rPr lang="en-US" smtClean="0"/>
              <a:t>4/12/2023</a:t>
            </a:fld>
            <a:endParaRPr lang="en-US"/>
          </a:p>
        </p:txBody>
      </p:sp>
    </p:spTree>
    <p:extLst>
      <p:ext uri="{BB962C8B-B14F-4D97-AF65-F5344CB8AC3E}">
        <p14:creationId xmlns:p14="http://schemas.microsoft.com/office/powerpoint/2010/main" val="1882213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
        <p:nvSpPr>
          <p:cNvPr id="2" name="Date Placeholder 1"/>
          <p:cNvSpPr>
            <a:spLocks noGrp="1"/>
          </p:cNvSpPr>
          <p:nvPr>
            <p:ph type="dt" sz="half" idx="10"/>
          </p:nvPr>
        </p:nvSpPr>
        <p:spPr/>
        <p:txBody>
          <a:bodyPr/>
          <a:lstStyle/>
          <a:p>
            <a:fld id="{746736AC-4807-4E91-B671-F9B91617C7B3}" type="datetime1">
              <a:rPr lang="en-US" smtClean="0"/>
              <a:t>4/12/2023</a:t>
            </a:fld>
            <a:endParaRPr lang="en-US"/>
          </a:p>
        </p:txBody>
      </p:sp>
    </p:spTree>
    <p:extLst>
      <p:ext uri="{BB962C8B-B14F-4D97-AF65-F5344CB8AC3E}">
        <p14:creationId xmlns:p14="http://schemas.microsoft.com/office/powerpoint/2010/main" val="1692133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bwMode="invGray">
          <a:xfrm>
            <a:off x="-509872" y="0"/>
            <a:ext cx="13243109" cy="6858000"/>
            <a:chOff x="-382404" y="0"/>
            <a:chExt cx="9932332" cy="6858000"/>
          </a:xfrm>
        </p:grpSpPr>
        <p:grpSp>
          <p:nvGrpSpPr>
            <p:cNvPr id="45" name="Group 44"/>
            <p:cNvGrpSpPr/>
            <p:nvPr/>
          </p:nvGrpSpPr>
          <p:grpSpPr bwMode="invGray">
            <a:xfrm>
              <a:off x="0" y="0"/>
              <a:ext cx="9144000" cy="6858000"/>
              <a:chOff x="0" y="0"/>
              <a:chExt cx="9144000" cy="6858000"/>
            </a:xfrm>
          </p:grpSpPr>
          <p:grpSp>
            <p:nvGrpSpPr>
              <p:cNvPr id="72" name="Group 4"/>
              <p:cNvGrpSpPr/>
              <p:nvPr/>
            </p:nvGrpSpPr>
            <p:grpSpPr bwMode="invGray">
              <a:xfrm>
                <a:off x="0" y="0"/>
                <a:ext cx="2514600" cy="6858000"/>
                <a:chOff x="0" y="0"/>
                <a:chExt cx="2514600" cy="6858000"/>
              </a:xfrm>
            </p:grpSpPr>
            <p:sp>
              <p:nvSpPr>
                <p:cNvPr id="84" name="Rectangle 83"/>
                <p:cNvSpPr/>
                <p:nvPr/>
              </p:nvSpPr>
              <p:spPr bwMode="invGray">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5" name="Rectangle 2"/>
                <p:cNvSpPr/>
                <p:nvPr/>
              </p:nvSpPr>
              <p:spPr bwMode="invGray">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6" name="Rectangle 3"/>
                <p:cNvSpPr/>
                <p:nvPr/>
              </p:nvSpPr>
              <p:spPr bwMode="invGray">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3" name="Group 5"/>
              <p:cNvGrpSpPr/>
              <p:nvPr/>
            </p:nvGrpSpPr>
            <p:grpSpPr bwMode="invGray">
              <a:xfrm>
                <a:off x="422910" y="0"/>
                <a:ext cx="2514600" cy="6858000"/>
                <a:chOff x="0" y="0"/>
                <a:chExt cx="2514600" cy="6858000"/>
              </a:xfrm>
            </p:grpSpPr>
            <p:sp>
              <p:nvSpPr>
                <p:cNvPr id="81" name="Rectangle 80"/>
                <p:cNvSpPr/>
                <p:nvPr/>
              </p:nvSpPr>
              <p:spPr bwMode="invGray">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2" name="Rectangle 81"/>
                <p:cNvSpPr/>
                <p:nvPr/>
              </p:nvSpPr>
              <p:spPr bwMode="invGray">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3" name="Rectangle 82"/>
                <p:cNvSpPr/>
                <p:nvPr/>
              </p:nvSpPr>
              <p:spPr bwMode="invGray">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4" name="Group 9"/>
              <p:cNvGrpSpPr/>
              <p:nvPr/>
            </p:nvGrpSpPr>
            <p:grpSpPr bwMode="invGray">
              <a:xfrm rot="10800000">
                <a:off x="6629400" y="0"/>
                <a:ext cx="2514600" cy="6858000"/>
                <a:chOff x="0" y="0"/>
                <a:chExt cx="2514600" cy="6858000"/>
              </a:xfrm>
            </p:grpSpPr>
            <p:sp>
              <p:nvSpPr>
                <p:cNvPr id="78" name="Rectangle 77"/>
                <p:cNvSpPr/>
                <p:nvPr/>
              </p:nvSpPr>
              <p:spPr bwMode="invGray">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Rectangle 78"/>
                <p:cNvSpPr/>
                <p:nvPr/>
              </p:nvSpPr>
              <p:spPr bwMode="invGray">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0" name="Rectangle 79"/>
                <p:cNvSpPr/>
                <p:nvPr/>
              </p:nvSpPr>
              <p:spPr bwMode="invGray">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75" name="Rectangle 74"/>
              <p:cNvSpPr/>
              <p:nvPr/>
            </p:nvSpPr>
            <p:spPr bwMode="invGray">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6" name="Rectangle 75"/>
              <p:cNvSpPr/>
              <p:nvPr/>
            </p:nvSpPr>
            <p:spPr bwMode="invGray">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7" name="Rectangle 76"/>
              <p:cNvSpPr/>
              <p:nvPr/>
            </p:nvSpPr>
            <p:spPr bwMode="invGray">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7" name="Freeform 46"/>
            <p:cNvSpPr/>
            <p:nvPr/>
          </p:nvSpPr>
          <p:spPr bwMode="invGray">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8" name="Freeform 47"/>
            <p:cNvSpPr/>
            <p:nvPr/>
          </p:nvSpPr>
          <p:spPr bwMode="invGray">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9" name="Freeform 48"/>
            <p:cNvSpPr/>
            <p:nvPr/>
          </p:nvSpPr>
          <p:spPr bwMode="invGray">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0" name="Freeform 49"/>
            <p:cNvSpPr/>
            <p:nvPr/>
          </p:nvSpPr>
          <p:spPr bwMode="invGray">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1" name="Freeform 50"/>
            <p:cNvSpPr/>
            <p:nvPr/>
          </p:nvSpPr>
          <p:spPr bwMode="invGray">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2" name="Hexagon 51"/>
            <p:cNvSpPr/>
            <p:nvPr/>
          </p:nvSpPr>
          <p:spPr bwMode="invGray">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3" name="Hexagon 52"/>
            <p:cNvSpPr/>
            <p:nvPr/>
          </p:nvSpPr>
          <p:spPr bwMode="invGray">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4" name="Hexagon 53"/>
            <p:cNvSpPr/>
            <p:nvPr/>
          </p:nvSpPr>
          <p:spPr bwMode="invGray">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5" name="Hexagon 54"/>
            <p:cNvSpPr/>
            <p:nvPr/>
          </p:nvSpPr>
          <p:spPr bwMode="invGray">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6" name="Hexagon 55"/>
            <p:cNvSpPr/>
            <p:nvPr/>
          </p:nvSpPr>
          <p:spPr bwMode="invGray">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9" name="Freeform 58"/>
            <p:cNvSpPr/>
            <p:nvPr/>
          </p:nvSpPr>
          <p:spPr bwMode="invGray">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0" name="Hexagon 59"/>
            <p:cNvSpPr/>
            <p:nvPr/>
          </p:nvSpPr>
          <p:spPr bwMode="invGray">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2" name="Hexagon 61"/>
            <p:cNvSpPr/>
            <p:nvPr/>
          </p:nvSpPr>
          <p:spPr bwMode="invGray">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3" name="Hexagon 62"/>
            <p:cNvSpPr/>
            <p:nvPr/>
          </p:nvSpPr>
          <p:spPr bwMode="invGray">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4" name="Hexagon 63"/>
            <p:cNvSpPr/>
            <p:nvPr/>
          </p:nvSpPr>
          <p:spPr bwMode="invGray">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5" name="Hexagon 64"/>
            <p:cNvSpPr/>
            <p:nvPr/>
          </p:nvSpPr>
          <p:spPr bwMode="invGray">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6" name="Hexagon 65"/>
            <p:cNvSpPr/>
            <p:nvPr/>
          </p:nvSpPr>
          <p:spPr bwMode="invGray">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7" name="Hexagon 66"/>
            <p:cNvSpPr/>
            <p:nvPr/>
          </p:nvSpPr>
          <p:spPr bwMode="invGray">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8" name="Hexagon 67"/>
            <p:cNvSpPr/>
            <p:nvPr/>
          </p:nvSpPr>
          <p:spPr bwMode="invGray">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9" name="Hexagon 68"/>
            <p:cNvSpPr/>
            <p:nvPr/>
          </p:nvSpPr>
          <p:spPr bwMode="invGray">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0" name="Freeform 69"/>
            <p:cNvSpPr/>
            <p:nvPr/>
          </p:nvSpPr>
          <p:spPr bwMode="invGray">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1" name="Freeform 70"/>
            <p:cNvSpPr/>
            <p:nvPr/>
          </p:nvSpPr>
          <p:spPr bwMode="invGray">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6" name="Rectangle 45"/>
          <p:cNvSpPr/>
          <p:nvPr/>
        </p:nvSpPr>
        <p:spPr>
          <a:xfrm>
            <a:off x="6081656" y="-21511"/>
            <a:ext cx="4905488" cy="6271840"/>
          </a:xfrm>
          <a:prstGeom prst="rect">
            <a:avLst/>
          </a:prstGeom>
          <a:solidFill>
            <a:schemeClr val="bg1">
              <a:lumMod val="9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7" name="Rectangle 56"/>
          <p:cNvSpPr/>
          <p:nvPr/>
        </p:nvSpPr>
        <p:spPr bwMode="ltGray">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1" name="Rectangle 60"/>
          <p:cNvSpPr/>
          <p:nvPr/>
        </p:nvSpPr>
        <p:spPr>
          <a:xfrm>
            <a:off x="6201185" y="6088284"/>
            <a:ext cx="4673600" cy="8174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6188597" y="5724836"/>
            <a:ext cx="4658219" cy="365125"/>
          </a:xfrm>
        </p:spPr>
        <p:txBody>
          <a:bodyPr>
            <a:normAutofit/>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5" name="Date Placeholder 4"/>
          <p:cNvSpPr>
            <a:spLocks noGrp="1"/>
          </p:cNvSpPr>
          <p:nvPr>
            <p:ph type="dt" sz="half" idx="10"/>
          </p:nvPr>
        </p:nvSpPr>
        <p:spPr/>
        <p:txBody>
          <a:bodyPr/>
          <a:lstStyle/>
          <a:p>
            <a:fld id="{1222DBCC-10C7-4CB5-9734-C5542D870FBB}" type="datetime1">
              <a:rPr lang="en-US" smtClean="0"/>
              <a:t>4/12/2023</a:t>
            </a:fld>
            <a:endParaRPr lang="en-US"/>
          </a:p>
        </p:txBody>
      </p:sp>
    </p:spTree>
    <p:extLst>
      <p:ext uri="{BB962C8B-B14F-4D97-AF65-F5344CB8AC3E}">
        <p14:creationId xmlns:p14="http://schemas.microsoft.com/office/powerpoint/2010/main" val="121196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bwMode="invGray">
          <a:xfrm>
            <a:off x="-509872" y="0"/>
            <a:ext cx="13243109" cy="6858000"/>
            <a:chOff x="-382404" y="0"/>
            <a:chExt cx="9932332" cy="6858000"/>
          </a:xfrm>
        </p:grpSpPr>
        <p:grpSp>
          <p:nvGrpSpPr>
            <p:cNvPr id="45" name="Group 44"/>
            <p:cNvGrpSpPr/>
            <p:nvPr/>
          </p:nvGrpSpPr>
          <p:grpSpPr bwMode="invGray">
            <a:xfrm>
              <a:off x="0" y="0"/>
              <a:ext cx="9144000" cy="6858000"/>
              <a:chOff x="0" y="0"/>
              <a:chExt cx="9144000" cy="6858000"/>
            </a:xfrm>
          </p:grpSpPr>
          <p:grpSp>
            <p:nvGrpSpPr>
              <p:cNvPr id="75" name="Group 4"/>
              <p:cNvGrpSpPr/>
              <p:nvPr/>
            </p:nvGrpSpPr>
            <p:grpSpPr bwMode="invGray">
              <a:xfrm>
                <a:off x="0" y="0"/>
                <a:ext cx="2514600" cy="6858000"/>
                <a:chOff x="0" y="0"/>
                <a:chExt cx="2514600" cy="6858000"/>
              </a:xfrm>
            </p:grpSpPr>
            <p:sp>
              <p:nvSpPr>
                <p:cNvPr id="87" name="Rectangle 86"/>
                <p:cNvSpPr/>
                <p:nvPr/>
              </p:nvSpPr>
              <p:spPr bwMode="invGray">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8" name="Rectangle 2"/>
                <p:cNvSpPr/>
                <p:nvPr/>
              </p:nvSpPr>
              <p:spPr bwMode="invGray">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9" name="Rectangle 3"/>
                <p:cNvSpPr/>
                <p:nvPr/>
              </p:nvSpPr>
              <p:spPr bwMode="invGray">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6" name="Group 5"/>
              <p:cNvGrpSpPr/>
              <p:nvPr/>
            </p:nvGrpSpPr>
            <p:grpSpPr bwMode="invGray">
              <a:xfrm>
                <a:off x="422910" y="0"/>
                <a:ext cx="2514600" cy="6858000"/>
                <a:chOff x="0" y="0"/>
                <a:chExt cx="2514600" cy="6858000"/>
              </a:xfrm>
            </p:grpSpPr>
            <p:sp>
              <p:nvSpPr>
                <p:cNvPr id="84" name="Rectangle 83"/>
                <p:cNvSpPr/>
                <p:nvPr/>
              </p:nvSpPr>
              <p:spPr bwMode="invGray">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5" name="Rectangle 84"/>
                <p:cNvSpPr/>
                <p:nvPr/>
              </p:nvSpPr>
              <p:spPr bwMode="invGray">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6" name="Rectangle 85"/>
                <p:cNvSpPr/>
                <p:nvPr/>
              </p:nvSpPr>
              <p:spPr bwMode="invGray">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7" name="Group 9"/>
              <p:cNvGrpSpPr/>
              <p:nvPr/>
            </p:nvGrpSpPr>
            <p:grpSpPr bwMode="invGray">
              <a:xfrm rot="10800000">
                <a:off x="6629400" y="0"/>
                <a:ext cx="2514600" cy="6858000"/>
                <a:chOff x="0" y="0"/>
                <a:chExt cx="2514600" cy="6858000"/>
              </a:xfrm>
            </p:grpSpPr>
            <p:sp>
              <p:nvSpPr>
                <p:cNvPr id="81" name="Rectangle 80"/>
                <p:cNvSpPr/>
                <p:nvPr/>
              </p:nvSpPr>
              <p:spPr bwMode="invGray">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2" name="Rectangle 81"/>
                <p:cNvSpPr/>
                <p:nvPr/>
              </p:nvSpPr>
              <p:spPr bwMode="invGray">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3" name="Rectangle 82"/>
                <p:cNvSpPr/>
                <p:nvPr/>
              </p:nvSpPr>
              <p:spPr bwMode="invGray">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78" name="Rectangle 77"/>
              <p:cNvSpPr/>
              <p:nvPr/>
            </p:nvSpPr>
            <p:spPr bwMode="invGray">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Rectangle 78"/>
              <p:cNvSpPr/>
              <p:nvPr/>
            </p:nvSpPr>
            <p:spPr bwMode="invGray">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0" name="Rectangle 79"/>
              <p:cNvSpPr/>
              <p:nvPr/>
            </p:nvSpPr>
            <p:spPr bwMode="invGray">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6" name="Freeform 45"/>
            <p:cNvSpPr/>
            <p:nvPr/>
          </p:nvSpPr>
          <p:spPr bwMode="invGray">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7" name="Freeform 46"/>
            <p:cNvSpPr/>
            <p:nvPr/>
          </p:nvSpPr>
          <p:spPr bwMode="invGray">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8" name="Freeform 47"/>
            <p:cNvSpPr/>
            <p:nvPr/>
          </p:nvSpPr>
          <p:spPr bwMode="invGray">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9" name="Freeform 48"/>
            <p:cNvSpPr/>
            <p:nvPr/>
          </p:nvSpPr>
          <p:spPr bwMode="invGray">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0" name="Freeform 49"/>
            <p:cNvSpPr/>
            <p:nvPr/>
          </p:nvSpPr>
          <p:spPr bwMode="invGray">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1" name="Hexagon 50"/>
            <p:cNvSpPr/>
            <p:nvPr/>
          </p:nvSpPr>
          <p:spPr bwMode="invGray">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2" name="Hexagon 51"/>
            <p:cNvSpPr/>
            <p:nvPr/>
          </p:nvSpPr>
          <p:spPr bwMode="invGray">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0" name="Hexagon 59"/>
            <p:cNvSpPr/>
            <p:nvPr/>
          </p:nvSpPr>
          <p:spPr bwMode="invGray">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1" name="Hexagon 60"/>
            <p:cNvSpPr/>
            <p:nvPr/>
          </p:nvSpPr>
          <p:spPr bwMode="invGray">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2" name="Hexagon 61"/>
            <p:cNvSpPr/>
            <p:nvPr/>
          </p:nvSpPr>
          <p:spPr bwMode="invGray">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3" name="Freeform 62"/>
            <p:cNvSpPr/>
            <p:nvPr/>
          </p:nvSpPr>
          <p:spPr bwMode="invGray">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4" name="Hexagon 63"/>
            <p:cNvSpPr/>
            <p:nvPr/>
          </p:nvSpPr>
          <p:spPr bwMode="invGray">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5" name="Hexagon 64"/>
            <p:cNvSpPr/>
            <p:nvPr/>
          </p:nvSpPr>
          <p:spPr bwMode="invGray">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6" name="Hexagon 65"/>
            <p:cNvSpPr/>
            <p:nvPr/>
          </p:nvSpPr>
          <p:spPr bwMode="invGray">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7" name="Hexagon 66"/>
            <p:cNvSpPr/>
            <p:nvPr/>
          </p:nvSpPr>
          <p:spPr bwMode="invGray">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8" name="Hexagon 67"/>
            <p:cNvSpPr/>
            <p:nvPr/>
          </p:nvSpPr>
          <p:spPr bwMode="invGray">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9" name="Hexagon 68"/>
            <p:cNvSpPr/>
            <p:nvPr/>
          </p:nvSpPr>
          <p:spPr bwMode="invGray">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0" name="Hexagon 69"/>
            <p:cNvSpPr/>
            <p:nvPr/>
          </p:nvSpPr>
          <p:spPr bwMode="invGray">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1" name="Hexagon 70"/>
            <p:cNvSpPr/>
            <p:nvPr/>
          </p:nvSpPr>
          <p:spPr bwMode="invGray">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2" name="Hexagon 71"/>
            <p:cNvSpPr/>
            <p:nvPr/>
          </p:nvSpPr>
          <p:spPr bwMode="invGray">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3" name="Freeform 72"/>
            <p:cNvSpPr/>
            <p:nvPr/>
          </p:nvSpPr>
          <p:spPr bwMode="invGray">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4" name="Freeform 73"/>
            <p:cNvSpPr/>
            <p:nvPr/>
          </p:nvSpPr>
          <p:spPr bwMode="invGray">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94" name="Rectangle 93"/>
          <p:cNvSpPr/>
          <p:nvPr/>
        </p:nvSpPr>
        <p:spPr>
          <a:xfrm>
            <a:off x="6081656" y="-21511"/>
            <a:ext cx="4905488" cy="6271840"/>
          </a:xfrm>
          <a:prstGeom prst="rect">
            <a:avLst/>
          </a:prstGeom>
          <a:solidFill>
            <a:schemeClr val="bg1">
              <a:lumMod val="9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1" name="Rectangle 100"/>
          <p:cNvSpPr/>
          <p:nvPr/>
        </p:nvSpPr>
        <p:spPr bwMode="ltGray">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5" name="Rectangle 104"/>
          <p:cNvSpPr/>
          <p:nvPr/>
        </p:nvSpPr>
        <p:spPr>
          <a:xfrm>
            <a:off x="6201185" y="6088284"/>
            <a:ext cx="4673600" cy="8174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340278" y="693795"/>
            <a:ext cx="4479497" cy="5468112"/>
          </a:xfrm>
        </p:spPr>
        <p:txBody>
          <a:bodyPr/>
          <a:lstStyle>
            <a:lvl1pPr marL="0" indent="0">
              <a:buNone/>
              <a:defRPr sz="3200">
                <a:solidFill>
                  <a:schemeClr val="accent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5" name="Date Placeholder 4"/>
          <p:cNvSpPr>
            <a:spLocks noGrp="1"/>
          </p:cNvSpPr>
          <p:nvPr>
            <p:ph type="dt" sz="half" idx="10"/>
          </p:nvPr>
        </p:nvSpPr>
        <p:spPr/>
        <p:txBody>
          <a:bodyPr/>
          <a:lstStyle/>
          <a:p>
            <a:fld id="{223346AD-5C1D-4E35-A3CE-CF8952DE9936}" type="datetime1">
              <a:rPr lang="en-US" smtClean="0"/>
              <a:t>4/12/2023</a:t>
            </a:fld>
            <a:endParaRPr lang="en-US"/>
          </a:p>
        </p:txBody>
      </p:sp>
    </p:spTree>
    <p:extLst>
      <p:ext uri="{BB962C8B-B14F-4D97-AF65-F5344CB8AC3E}">
        <p14:creationId xmlns:p14="http://schemas.microsoft.com/office/powerpoint/2010/main" val="3292151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bwMode="invGray">
          <a:xfrm>
            <a:off x="-506608" y="0"/>
            <a:ext cx="13243109" cy="6858000"/>
            <a:chOff x="-382404" y="0"/>
            <a:chExt cx="9932332" cy="6858000"/>
          </a:xfrm>
        </p:grpSpPr>
        <p:grpSp>
          <p:nvGrpSpPr>
            <p:cNvPr id="43" name="Group 44"/>
            <p:cNvGrpSpPr/>
            <p:nvPr/>
          </p:nvGrpSpPr>
          <p:grpSpPr bwMode="invGray">
            <a:xfrm>
              <a:off x="0" y="0"/>
              <a:ext cx="9144000" cy="6858000"/>
              <a:chOff x="0" y="0"/>
              <a:chExt cx="9144000" cy="6858000"/>
            </a:xfrm>
          </p:grpSpPr>
          <p:grpSp>
            <p:nvGrpSpPr>
              <p:cNvPr id="101" name="Group 4"/>
              <p:cNvGrpSpPr/>
              <p:nvPr/>
            </p:nvGrpSpPr>
            <p:grpSpPr bwMode="invGray">
              <a:xfrm>
                <a:off x="0" y="0"/>
                <a:ext cx="2514600" cy="6858000"/>
                <a:chOff x="0" y="0"/>
                <a:chExt cx="2514600" cy="6858000"/>
              </a:xfrm>
            </p:grpSpPr>
            <p:sp>
              <p:nvSpPr>
                <p:cNvPr id="113" name="Rectangle 112"/>
                <p:cNvSpPr/>
                <p:nvPr/>
              </p:nvSpPr>
              <p:spPr bwMode="invGray">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4" name="Rectangle 2"/>
                <p:cNvSpPr/>
                <p:nvPr/>
              </p:nvSpPr>
              <p:spPr bwMode="invGray">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5" name="Rectangle 3"/>
                <p:cNvSpPr/>
                <p:nvPr/>
              </p:nvSpPr>
              <p:spPr bwMode="invGray">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2" name="Group 5"/>
              <p:cNvGrpSpPr/>
              <p:nvPr/>
            </p:nvGrpSpPr>
            <p:grpSpPr bwMode="invGray">
              <a:xfrm>
                <a:off x="422910" y="0"/>
                <a:ext cx="2514600" cy="6858000"/>
                <a:chOff x="0" y="0"/>
                <a:chExt cx="2514600" cy="6858000"/>
              </a:xfrm>
            </p:grpSpPr>
            <p:sp>
              <p:nvSpPr>
                <p:cNvPr id="110" name="Rectangle 109"/>
                <p:cNvSpPr/>
                <p:nvPr/>
              </p:nvSpPr>
              <p:spPr bwMode="invGray">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1" name="Rectangle 110"/>
                <p:cNvSpPr/>
                <p:nvPr/>
              </p:nvSpPr>
              <p:spPr bwMode="invGray">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2" name="Rectangle 111"/>
                <p:cNvSpPr/>
                <p:nvPr/>
              </p:nvSpPr>
              <p:spPr bwMode="invGray">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3" name="Group 9"/>
              <p:cNvGrpSpPr/>
              <p:nvPr/>
            </p:nvGrpSpPr>
            <p:grpSpPr bwMode="invGray">
              <a:xfrm rot="10800000">
                <a:off x="6629400" y="0"/>
                <a:ext cx="2514600" cy="6858000"/>
                <a:chOff x="0" y="0"/>
                <a:chExt cx="2514600" cy="6858000"/>
              </a:xfrm>
            </p:grpSpPr>
            <p:sp>
              <p:nvSpPr>
                <p:cNvPr id="107" name="Rectangle 106"/>
                <p:cNvSpPr/>
                <p:nvPr/>
              </p:nvSpPr>
              <p:spPr bwMode="invGray">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8" name="Rectangle 107"/>
                <p:cNvSpPr/>
                <p:nvPr/>
              </p:nvSpPr>
              <p:spPr bwMode="invGray">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9" name="Rectangle 108"/>
                <p:cNvSpPr/>
                <p:nvPr/>
              </p:nvSpPr>
              <p:spPr bwMode="invGray">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04" name="Rectangle 103"/>
              <p:cNvSpPr/>
              <p:nvPr/>
            </p:nvSpPr>
            <p:spPr bwMode="invGray">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5" name="Rectangle 104"/>
              <p:cNvSpPr/>
              <p:nvPr/>
            </p:nvSpPr>
            <p:spPr bwMode="invGray">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6" name="Rectangle 105"/>
              <p:cNvSpPr/>
              <p:nvPr/>
            </p:nvSpPr>
            <p:spPr bwMode="invGray">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4" name="Freeform 43"/>
            <p:cNvSpPr/>
            <p:nvPr/>
          </p:nvSpPr>
          <p:spPr bwMode="invGray">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5" name="Freeform 44"/>
            <p:cNvSpPr/>
            <p:nvPr/>
          </p:nvSpPr>
          <p:spPr bwMode="invGray">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6" name="Freeform 45"/>
            <p:cNvSpPr/>
            <p:nvPr/>
          </p:nvSpPr>
          <p:spPr bwMode="invGray">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7" name="Freeform 46"/>
            <p:cNvSpPr/>
            <p:nvPr/>
          </p:nvSpPr>
          <p:spPr bwMode="invGray">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9" name="Freeform 48"/>
            <p:cNvSpPr/>
            <p:nvPr/>
          </p:nvSpPr>
          <p:spPr bwMode="invGray">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0" name="Hexagon 49"/>
            <p:cNvSpPr/>
            <p:nvPr/>
          </p:nvSpPr>
          <p:spPr bwMode="invGray">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1" name="Hexagon 50"/>
            <p:cNvSpPr/>
            <p:nvPr/>
          </p:nvSpPr>
          <p:spPr bwMode="invGray">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2" name="Hexagon 51"/>
            <p:cNvSpPr/>
            <p:nvPr/>
          </p:nvSpPr>
          <p:spPr bwMode="invGray">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3" name="Hexagon 52"/>
            <p:cNvSpPr/>
            <p:nvPr/>
          </p:nvSpPr>
          <p:spPr bwMode="invGray">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4" name="Hexagon 53"/>
            <p:cNvSpPr/>
            <p:nvPr/>
          </p:nvSpPr>
          <p:spPr bwMode="invGray">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5" name="Freeform 54"/>
            <p:cNvSpPr/>
            <p:nvPr/>
          </p:nvSpPr>
          <p:spPr bwMode="invGray">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6" name="Hexagon 55"/>
            <p:cNvSpPr/>
            <p:nvPr/>
          </p:nvSpPr>
          <p:spPr bwMode="invGray">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7" name="Hexagon 56"/>
            <p:cNvSpPr/>
            <p:nvPr/>
          </p:nvSpPr>
          <p:spPr bwMode="invGray">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8" name="Hexagon 57"/>
            <p:cNvSpPr/>
            <p:nvPr/>
          </p:nvSpPr>
          <p:spPr bwMode="invGray">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9" name="Hexagon 58"/>
            <p:cNvSpPr/>
            <p:nvPr/>
          </p:nvSpPr>
          <p:spPr bwMode="invGray">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0" name="Hexagon 59"/>
            <p:cNvSpPr/>
            <p:nvPr/>
          </p:nvSpPr>
          <p:spPr bwMode="invGray">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5" name="Hexagon 94"/>
            <p:cNvSpPr/>
            <p:nvPr/>
          </p:nvSpPr>
          <p:spPr bwMode="invGray">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6" name="Hexagon 95"/>
            <p:cNvSpPr/>
            <p:nvPr/>
          </p:nvSpPr>
          <p:spPr bwMode="invGray">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7" name="Hexagon 96"/>
            <p:cNvSpPr/>
            <p:nvPr/>
          </p:nvSpPr>
          <p:spPr bwMode="invGray">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8" name="Hexagon 97"/>
            <p:cNvSpPr/>
            <p:nvPr/>
          </p:nvSpPr>
          <p:spPr bwMode="invGray">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9" name="Freeform 98"/>
            <p:cNvSpPr/>
            <p:nvPr/>
          </p:nvSpPr>
          <p:spPr bwMode="invGray">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0" name="Freeform 99"/>
            <p:cNvSpPr/>
            <p:nvPr/>
          </p:nvSpPr>
          <p:spPr bwMode="invGray">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1" name="Rectangle 70"/>
          <p:cNvSpPr/>
          <p:nvPr/>
        </p:nvSpPr>
        <p:spPr bwMode="ltGray">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391323" y="2323652"/>
            <a:ext cx="939097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100">
                <a:solidFill>
                  <a:schemeClr val="accent1">
                    <a:lumMod val="50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100">
                <a:solidFill>
                  <a:srgbClr val="FEFEFE"/>
                </a:solidFill>
              </a:defRPr>
            </a:lvl1pPr>
          </a:lstStyle>
          <a:p>
            <a:fld id="{401CF334-2D5C-4859-84A6-CA7E6E43FAEB}" type="slidenum">
              <a:rPr lang="en-US" smtClean="0"/>
              <a:pPr/>
              <a:t>‹#›</a:t>
            </a:fld>
            <a:endParaRPr lang="en-US"/>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100">
                <a:solidFill>
                  <a:srgbClr val="FEFEFE"/>
                </a:solidFill>
              </a:defRPr>
            </a:lvl1pPr>
          </a:lstStyle>
          <a:p>
            <a:fld id="{EED287B1-10B2-498E-AB88-8F08CA169E5C}" type="datetime1">
              <a:rPr lang="en-US" smtClean="0"/>
              <a:pPr/>
              <a:t>4/12/2023</a:t>
            </a:fld>
            <a:endParaRPr lang="en-US" dirty="0"/>
          </a:p>
        </p:txBody>
      </p:sp>
    </p:spTree>
    <p:extLst>
      <p:ext uri="{BB962C8B-B14F-4D97-AF65-F5344CB8AC3E}">
        <p14:creationId xmlns:p14="http://schemas.microsoft.com/office/powerpoint/2010/main" val="20085597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4000" kern="1200">
          <a:solidFill>
            <a:schemeClr val="accent1">
              <a:lumMod val="50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lumMod val="50000"/>
          </a:schemeClr>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lumMod val="50000"/>
          </a:schemeClr>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lumMod val="50000"/>
          </a:schemeClr>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lumMod val="50000"/>
          </a:schemeClr>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lumMod val="50000"/>
          </a:schemeClr>
        </a:buClr>
        <a:buSzPct val="76000"/>
        <a:buFont typeface="Wingdings 2" pitchFamily="18" charset="2"/>
        <a:buChar char=""/>
        <a:defRPr sz="1600" kern="1200" baseline="0">
          <a:solidFill>
            <a:schemeClr val="tx2"/>
          </a:solidFill>
          <a:latin typeface="+mn-lt"/>
          <a:ea typeface="+mn-ea"/>
          <a:cs typeface="+mn-cs"/>
        </a:defRPr>
      </a:lvl5pPr>
      <a:lvl6pPr marL="1575054" indent="-285750" algn="l" defTabSz="914400" rtl="0" eaLnBrk="1" latinLnBrk="0" hangingPunct="1">
        <a:spcBef>
          <a:spcPct val="20000"/>
        </a:spcBef>
        <a:buClr>
          <a:schemeClr val="accent1">
            <a:lumMod val="50000"/>
          </a:schemeClr>
        </a:buClr>
        <a:buSzPct val="76000"/>
        <a:buFont typeface="Wingdings 2" panose="05020102010507070707"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lumMod val="50000"/>
          </a:schemeClr>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lumMod val="50000"/>
          </a:schemeClr>
        </a:buClr>
        <a:buSzPct val="76000"/>
        <a:buFont typeface="Wingdings 2" pitchFamily="18" charset="2"/>
        <a:buChar char=""/>
        <a:defRPr sz="1400" kern="1200">
          <a:solidFill>
            <a:schemeClr val="tx2"/>
          </a:solidFill>
          <a:latin typeface="+mn-lt"/>
          <a:ea typeface="+mn-ea"/>
          <a:cs typeface="+mn-cs"/>
        </a:defRPr>
      </a:lvl8pPr>
      <a:lvl9pPr marL="1892808" indent="0" algn="l" defTabSz="914400" rtl="0" eaLnBrk="1" latinLnBrk="0" hangingPunct="1">
        <a:spcBef>
          <a:spcPct val="20000"/>
        </a:spcBef>
        <a:buClr>
          <a:schemeClr val="accent1">
            <a:lumMod val="50000"/>
          </a:schemeClr>
        </a:buClr>
        <a:buSzPct val="76000"/>
        <a:buFont typeface="Wingdings 2" pitchFamily="18" charset="2"/>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0" orient="horz" pos="2160" userDrawn="1">
          <p15:clr>
            <a:srgbClr val="F26B43"/>
          </p15:clr>
        </p15:guide>
        <p15:guide id="1" pos="3840" userDrawn="1">
          <p15:clr>
            <a:srgbClr val="F26B43"/>
          </p15:clr>
        </p15:guide>
        <p15:guide id="2" pos="864" userDrawn="1">
          <p15:clr>
            <a:srgbClr val="F26B43"/>
          </p15:clr>
        </p15:guide>
        <p15:guide id="3" pos="679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A7D7840A-B711-414F-A6D6-8387AC1F183A}"/>
              </a:ext>
            </a:extLst>
          </p:cNvPr>
          <p:cNvSpPr>
            <a:spLocks noGrp="1"/>
          </p:cNvSpPr>
          <p:nvPr>
            <p:ph idx="1"/>
          </p:nvPr>
        </p:nvSpPr>
        <p:spPr>
          <a:xfrm>
            <a:off x="444137" y="679269"/>
            <a:ext cx="11181806" cy="5712821"/>
          </a:xfrm>
        </p:spPr>
        <p:txBody>
          <a:bodyPr>
            <a:noAutofit/>
          </a:bodyPr>
          <a:lstStyle/>
          <a:p>
            <a:pPr marL="68580" indent="0" algn="ctr">
              <a:buNone/>
            </a:pPr>
            <a:r>
              <a:rPr lang="lt-LT" sz="8000" dirty="0"/>
              <a:t>ĮTRAUKUSIS UGDYMAS - Specialiųjų ugdymosi poreikių turinčių mokinių ĮTRAUKTIS</a:t>
            </a:r>
            <a:endParaRPr lang="lt-LT"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2004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4D4A2376-5A3F-4EFD-9492-8D904E551FC1}"/>
              </a:ext>
            </a:extLst>
          </p:cNvPr>
          <p:cNvSpPr>
            <a:spLocks noGrp="1"/>
          </p:cNvSpPr>
          <p:nvPr>
            <p:ph idx="1"/>
          </p:nvPr>
        </p:nvSpPr>
        <p:spPr>
          <a:xfrm>
            <a:off x="763480" y="719091"/>
            <a:ext cx="10688713" cy="5681709"/>
          </a:xfrm>
        </p:spPr>
        <p:txBody>
          <a:bodyPr/>
          <a:lstStyle/>
          <a:p>
            <a:pPr marL="68580" indent="0">
              <a:buNone/>
            </a:pPr>
            <a:endParaRPr lang="lt-LT" b="0" i="0" dirty="0">
              <a:solidFill>
                <a:srgbClr val="404040"/>
              </a:solidFill>
              <a:effectLst/>
              <a:latin typeface="Arial" panose="020B0604020202020204" pitchFamily="34" charset="0"/>
            </a:endParaRPr>
          </a:p>
          <a:p>
            <a:pPr marL="68580" indent="0">
              <a:buNone/>
            </a:pPr>
            <a:endParaRPr lang="lt-LT" dirty="0">
              <a:solidFill>
                <a:srgbClr val="404040"/>
              </a:solidFill>
              <a:latin typeface="Arial" panose="020B0604020202020204" pitchFamily="34" charset="0"/>
            </a:endParaRPr>
          </a:p>
          <a:p>
            <a:pPr marL="68580" indent="0">
              <a:buNone/>
            </a:pPr>
            <a:r>
              <a:rPr lang="lt-LT" b="0" i="0" dirty="0">
                <a:solidFill>
                  <a:srgbClr val="404040"/>
                </a:solidFill>
                <a:effectLst/>
                <a:latin typeface="Arial" panose="020B0604020202020204" pitchFamily="34" charset="0"/>
              </a:rPr>
              <a:t>      </a:t>
            </a:r>
            <a:r>
              <a:rPr lang="lt-LT" sz="3200" b="0" i="0" dirty="0">
                <a:solidFill>
                  <a:srgbClr val="404040"/>
                </a:solidFill>
                <a:effectLst/>
                <a:latin typeface="Times New Roman" panose="02020603050405020304" pitchFamily="18" charset="0"/>
                <a:cs typeface="Times New Roman" panose="02020603050405020304" pitchFamily="18" charset="0"/>
              </a:rPr>
              <a:t>Naujos Švietimo įstatymo nuostatos būtų įgyvendinamos palaipsniui ir galutinai įsigaliotų nuo 2024 m. rugsėjo 1 d. </a:t>
            </a:r>
          </a:p>
          <a:p>
            <a:pPr marL="68580" indent="0">
              <a:buNone/>
            </a:pPr>
            <a:r>
              <a:rPr lang="lt-LT" sz="3200" dirty="0">
                <a:solidFill>
                  <a:srgbClr val="404040"/>
                </a:solidFill>
                <a:latin typeface="Times New Roman" panose="02020603050405020304" pitchFamily="18" charset="0"/>
                <a:cs typeface="Times New Roman" panose="02020603050405020304" pitchFamily="18" charset="0"/>
              </a:rPr>
              <a:t>    </a:t>
            </a:r>
            <a:r>
              <a:rPr lang="lt-LT" sz="3200" b="0" i="0" dirty="0">
                <a:solidFill>
                  <a:srgbClr val="404040"/>
                </a:solidFill>
                <a:effectLst/>
                <a:latin typeface="Times New Roman" panose="02020603050405020304" pitchFamily="18" charset="0"/>
                <a:cs typeface="Times New Roman" panose="02020603050405020304" pitchFamily="18" charset="0"/>
              </a:rPr>
              <a:t>Nuo tų metų rugsėjo bendrosios mokyklos nebegalės atsisakyti priimti specialiųjų ugdymosi poreikių vaikų ir nukreipti į specialiąsias mokyklas. </a:t>
            </a:r>
          </a:p>
          <a:p>
            <a:pPr marL="68580" indent="0">
              <a:buNone/>
            </a:pPr>
            <a:r>
              <a:rPr lang="lt-LT" sz="3200" dirty="0">
                <a:solidFill>
                  <a:srgbClr val="404040"/>
                </a:solidFill>
                <a:latin typeface="Times New Roman" panose="02020603050405020304" pitchFamily="18" charset="0"/>
                <a:cs typeface="Times New Roman" panose="02020603050405020304" pitchFamily="18" charset="0"/>
              </a:rPr>
              <a:t>    </a:t>
            </a:r>
            <a:r>
              <a:rPr lang="lt-LT" sz="3200" b="0" i="0" dirty="0">
                <a:solidFill>
                  <a:srgbClr val="404040"/>
                </a:solidFill>
                <a:effectLst/>
                <a:latin typeface="Times New Roman" panose="02020603050405020304" pitchFamily="18" charset="0"/>
                <a:cs typeface="Times New Roman" panose="02020603050405020304" pitchFamily="18" charset="0"/>
              </a:rPr>
              <a:t>Iki to laiko savivaldybės, mokyklos turi padaryti visus darbus, kad jiems būtų sukurtos visos sąlygos, o valstybė - skirti reikiamų lėšų.</a:t>
            </a:r>
            <a:endParaRPr lang="lt-L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92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5C34BCA8-C31E-4497-883C-0B7D4AA380FF}"/>
              </a:ext>
            </a:extLst>
          </p:cNvPr>
          <p:cNvSpPr>
            <a:spLocks noGrp="1"/>
          </p:cNvSpPr>
          <p:nvPr>
            <p:ph idx="1"/>
          </p:nvPr>
        </p:nvSpPr>
        <p:spPr>
          <a:xfrm>
            <a:off x="772357" y="763480"/>
            <a:ext cx="10670960" cy="5628442"/>
          </a:xfrm>
        </p:spPr>
        <p:txBody>
          <a:bodyPr/>
          <a:lstStyle/>
          <a:p>
            <a:pPr marL="68580" indent="0">
              <a:buNone/>
            </a:pPr>
            <a:endParaRPr lang="lt-LT" dirty="0">
              <a:solidFill>
                <a:srgbClr val="404040"/>
              </a:solidFill>
              <a:latin typeface="Arial" panose="020B0604020202020204" pitchFamily="34" charset="0"/>
            </a:endParaRPr>
          </a:p>
          <a:p>
            <a:pPr marL="68580" indent="0">
              <a:buNone/>
            </a:pPr>
            <a:r>
              <a:rPr lang="lt-LT" b="0" i="0" dirty="0">
                <a:solidFill>
                  <a:srgbClr val="404040"/>
                </a:solidFill>
                <a:effectLst/>
                <a:latin typeface="Arial" panose="020B0604020202020204" pitchFamily="34" charset="0"/>
              </a:rPr>
              <a:t>     </a:t>
            </a:r>
            <a:r>
              <a:rPr lang="lt-LT" sz="3200" b="0" i="0" dirty="0">
                <a:solidFill>
                  <a:srgbClr val="404040"/>
                </a:solidFill>
                <a:effectLst/>
                <a:latin typeface="Times New Roman" panose="02020603050405020304" pitchFamily="18" charset="0"/>
                <a:cs typeface="Times New Roman" panose="02020603050405020304" pitchFamily="18" charset="0"/>
              </a:rPr>
              <a:t>Parengtame įstatymo įgyvendinimo priemonių plane numatoma nuo 2021 m. steigti mokytojo padėjėjų, švietimo pagalbos specialistų etatus, vykdyti kitas priemones, kurios bendrosios paskirties mokyklose užtikrintų sąlygas specialiųjų ugdymosi poreikių turintiems vaikams.  </a:t>
            </a:r>
          </a:p>
          <a:p>
            <a:pPr marL="68580" indent="0">
              <a:buNone/>
            </a:pPr>
            <a:r>
              <a:rPr lang="lt-LT" sz="3200" dirty="0">
                <a:solidFill>
                  <a:srgbClr val="404040"/>
                </a:solidFill>
                <a:latin typeface="Times New Roman" panose="02020603050405020304" pitchFamily="18" charset="0"/>
                <a:cs typeface="Times New Roman" panose="02020603050405020304" pitchFamily="18" charset="0"/>
              </a:rPr>
              <a:t>    </a:t>
            </a:r>
            <a:r>
              <a:rPr lang="lt-LT" sz="3200" b="0" i="0" dirty="0">
                <a:solidFill>
                  <a:srgbClr val="404040"/>
                </a:solidFill>
                <a:effectLst/>
                <a:latin typeface="Times New Roman" panose="02020603050405020304" pitchFamily="18" charset="0"/>
                <a:cs typeface="Times New Roman" panose="02020603050405020304" pitchFamily="18" charset="0"/>
              </a:rPr>
              <a:t>Tam 2021–2024 m. iš valstybės biudžeto planuojama skirti apie 173 mln. eurų. </a:t>
            </a:r>
          </a:p>
          <a:p>
            <a:pPr marL="68580" indent="0">
              <a:buNone/>
            </a:pPr>
            <a:r>
              <a:rPr lang="lt-LT" sz="3200" dirty="0">
                <a:solidFill>
                  <a:srgbClr val="404040"/>
                </a:solidFill>
                <a:latin typeface="Times New Roman" panose="02020603050405020304" pitchFamily="18" charset="0"/>
                <a:cs typeface="Times New Roman" panose="02020603050405020304" pitchFamily="18" charset="0"/>
              </a:rPr>
              <a:t>    </a:t>
            </a:r>
            <a:r>
              <a:rPr lang="lt-LT" sz="3200" b="0" i="0" dirty="0">
                <a:solidFill>
                  <a:srgbClr val="404040"/>
                </a:solidFill>
                <a:effectLst/>
                <a:latin typeface="Times New Roman" panose="02020603050405020304" pitchFamily="18" charset="0"/>
                <a:cs typeface="Times New Roman" panose="02020603050405020304" pitchFamily="18" charset="0"/>
              </a:rPr>
              <a:t>Kasmet nuo 2021 m. reikalinga suma būtų daugiau nei 28 mln. Eurų.</a:t>
            </a:r>
            <a:endParaRPr lang="lt-L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7732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68030742-CC98-4EDD-BDB5-A7BE7802834D}"/>
              </a:ext>
            </a:extLst>
          </p:cNvPr>
          <p:cNvSpPr>
            <a:spLocks noGrp="1"/>
          </p:cNvSpPr>
          <p:nvPr>
            <p:ph idx="1"/>
          </p:nvPr>
        </p:nvSpPr>
        <p:spPr>
          <a:xfrm>
            <a:off x="754602" y="816746"/>
            <a:ext cx="10635447" cy="5557421"/>
          </a:xfrm>
        </p:spPr>
        <p:txBody>
          <a:bodyPr>
            <a:normAutofit/>
          </a:bodyPr>
          <a:lstStyle/>
          <a:p>
            <a:pPr marL="68580" indent="0">
              <a:buNone/>
            </a:pPr>
            <a:endParaRPr lang="lt-LT" sz="3200" b="0" i="0" dirty="0">
              <a:solidFill>
                <a:srgbClr val="404040"/>
              </a:solidFill>
              <a:effectLst/>
              <a:latin typeface="Times New Roman" panose="02020603050405020304" pitchFamily="18" charset="0"/>
              <a:cs typeface="Times New Roman" panose="02020603050405020304" pitchFamily="18" charset="0"/>
            </a:endParaRPr>
          </a:p>
          <a:p>
            <a:pPr marL="68580" indent="0">
              <a:buNone/>
            </a:pPr>
            <a:r>
              <a:rPr lang="lt-LT" sz="3200" dirty="0">
                <a:solidFill>
                  <a:srgbClr val="404040"/>
                </a:solidFill>
                <a:latin typeface="Times New Roman" panose="02020603050405020304" pitchFamily="18" charset="0"/>
                <a:cs typeface="Times New Roman" panose="02020603050405020304" pitchFamily="18" charset="0"/>
              </a:rPr>
              <a:t>        </a:t>
            </a:r>
            <a:r>
              <a:rPr lang="lt-LT" sz="3200" b="0" i="0" dirty="0">
                <a:solidFill>
                  <a:srgbClr val="404040"/>
                </a:solidFill>
                <a:effectLst/>
                <a:latin typeface="Times New Roman" panose="02020603050405020304" pitchFamily="18" charset="0"/>
                <a:cs typeface="Times New Roman" panose="02020603050405020304" pitchFamily="18" charset="0"/>
              </a:rPr>
              <a:t>Numatyta, kad klasėje, kurioje yra didelių ar labai didelių specialiųjų ugdymosi poreikių turintys mokiniai, dirbs du mokytojai kartu su švietimo pagalbos specialistais. </a:t>
            </a:r>
          </a:p>
          <a:p>
            <a:pPr marL="68580" indent="0">
              <a:buNone/>
            </a:pPr>
            <a:r>
              <a:rPr lang="lt-LT" sz="3200" dirty="0">
                <a:solidFill>
                  <a:srgbClr val="404040"/>
                </a:solidFill>
                <a:latin typeface="Times New Roman" panose="02020603050405020304" pitchFamily="18" charset="0"/>
                <a:cs typeface="Times New Roman" panose="02020603050405020304" pitchFamily="18" charset="0"/>
              </a:rPr>
              <a:t>        </a:t>
            </a:r>
            <a:r>
              <a:rPr lang="lt-LT" sz="3200" b="0" i="0" dirty="0">
                <a:solidFill>
                  <a:srgbClr val="404040"/>
                </a:solidFill>
                <a:effectLst/>
                <a:latin typeface="Times New Roman" panose="02020603050405020304" pitchFamily="18" charset="0"/>
                <a:cs typeface="Times New Roman" panose="02020603050405020304" pitchFamily="18" charset="0"/>
              </a:rPr>
              <a:t>Įteisinama ir mokinio padėjėjo pareigybė. </a:t>
            </a:r>
          </a:p>
          <a:p>
            <a:pPr marL="68580" indent="0">
              <a:buNone/>
            </a:pPr>
            <a:r>
              <a:rPr lang="lt-LT" sz="3200" dirty="0">
                <a:solidFill>
                  <a:srgbClr val="404040"/>
                </a:solidFill>
                <a:latin typeface="Times New Roman" panose="02020603050405020304" pitchFamily="18" charset="0"/>
                <a:cs typeface="Times New Roman" panose="02020603050405020304" pitchFamily="18" charset="0"/>
              </a:rPr>
              <a:t>       </a:t>
            </a:r>
            <a:r>
              <a:rPr lang="lt-LT" sz="3200" b="0" i="0" dirty="0">
                <a:solidFill>
                  <a:srgbClr val="404040"/>
                </a:solidFill>
                <a:effectLst/>
                <a:latin typeface="Times New Roman" panose="02020603050405020304" pitchFamily="18" charset="0"/>
                <a:cs typeface="Times New Roman" panose="02020603050405020304" pitchFamily="18" charset="0"/>
              </a:rPr>
              <a:t>Nustatoma, kad specialiąją pedagoginę pagalbą teiktų tik asmenys, įgiję aukštąjį universitetinį ar jam lygiavertį išsilavinimą.</a:t>
            </a:r>
            <a:endParaRPr lang="lt-L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6604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42B734B0-6531-49A3-B71D-4CE16C10EFA4}"/>
              </a:ext>
            </a:extLst>
          </p:cNvPr>
          <p:cNvSpPr>
            <a:spLocks noGrp="1"/>
          </p:cNvSpPr>
          <p:nvPr>
            <p:ph idx="1"/>
          </p:nvPr>
        </p:nvSpPr>
        <p:spPr>
          <a:xfrm>
            <a:off x="763481" y="807868"/>
            <a:ext cx="10670958" cy="5566299"/>
          </a:xfrm>
        </p:spPr>
        <p:txBody>
          <a:bodyPr/>
          <a:lstStyle/>
          <a:p>
            <a:pPr marL="68580" indent="0">
              <a:buNone/>
            </a:pPr>
            <a:endParaRPr lang="lt-LT" dirty="0">
              <a:solidFill>
                <a:srgbClr val="404040"/>
              </a:solidFill>
              <a:latin typeface="Arial" panose="020B0604020202020204" pitchFamily="34" charset="0"/>
            </a:endParaRPr>
          </a:p>
          <a:p>
            <a:pPr marL="68580" indent="0">
              <a:buNone/>
            </a:pPr>
            <a:r>
              <a:rPr lang="lt-LT" b="0" i="0" dirty="0">
                <a:solidFill>
                  <a:srgbClr val="404040"/>
                </a:solidFill>
                <a:effectLst/>
                <a:latin typeface="Arial" panose="020B0604020202020204" pitchFamily="34" charset="0"/>
              </a:rPr>
              <a:t>     </a:t>
            </a:r>
            <a:r>
              <a:rPr lang="lt-LT" sz="3200" b="0" i="0" dirty="0">
                <a:solidFill>
                  <a:srgbClr val="404040"/>
                </a:solidFill>
                <a:effectLst/>
                <a:latin typeface="Times New Roman" panose="02020603050405020304" pitchFamily="18" charset="0"/>
                <a:cs typeface="Times New Roman" panose="02020603050405020304" pitchFamily="18" charset="0"/>
              </a:rPr>
              <a:t>Ikimokyklinio ir bendrojo ugdymo mokyklose taip pat turės būti sudarytos sąlygos kurčiajam mokytis gimtosios (gestų) kalbos. Mokyklos, atsižvelgusios į mokinių skaičių, kuriems reikalingas gestų kalbos mokytojas, atitinkamai pasirinks paslaugos teikimo būdą ir formą. </a:t>
            </a:r>
          </a:p>
          <a:p>
            <a:pPr marL="68580" indent="0">
              <a:buNone/>
            </a:pPr>
            <a:r>
              <a:rPr lang="lt-LT" sz="3200" dirty="0">
                <a:solidFill>
                  <a:srgbClr val="404040"/>
                </a:solidFill>
                <a:latin typeface="Times New Roman" panose="02020603050405020304" pitchFamily="18" charset="0"/>
                <a:cs typeface="Times New Roman" panose="02020603050405020304" pitchFamily="18" charset="0"/>
              </a:rPr>
              <a:t>    </a:t>
            </a:r>
            <a:r>
              <a:rPr lang="lt-LT" sz="3200" b="0" i="0" dirty="0">
                <a:solidFill>
                  <a:srgbClr val="404040"/>
                </a:solidFill>
                <a:effectLst/>
                <a:latin typeface="Times New Roman" panose="02020603050405020304" pitchFamily="18" charset="0"/>
                <a:cs typeface="Times New Roman" panose="02020603050405020304" pitchFamily="18" charset="0"/>
              </a:rPr>
              <a:t>Pvz., steigs gestų kalbos mokytojo pareigybę, pirks paslaugą iš centrų ar laisvųjų mokytojų, teiks paslaugą mokykloje arba specialiojo ugdymo centre priimtinomis vaikui formomis: tiesiogiai, nuotoliniu būdu ar mišriai.</a:t>
            </a:r>
            <a:endParaRPr lang="lt-L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3466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8346DC7B-D923-4C8D-AB38-BB274C692A3D}"/>
              </a:ext>
            </a:extLst>
          </p:cNvPr>
          <p:cNvSpPr>
            <a:spLocks noGrp="1"/>
          </p:cNvSpPr>
          <p:nvPr>
            <p:ph idx="1"/>
          </p:nvPr>
        </p:nvSpPr>
        <p:spPr>
          <a:xfrm>
            <a:off x="754603" y="967666"/>
            <a:ext cx="10679836" cy="5450889"/>
          </a:xfrm>
        </p:spPr>
        <p:txBody>
          <a:bodyPr/>
          <a:lstStyle/>
          <a:p>
            <a:pPr marL="68580" indent="0">
              <a:buNone/>
            </a:pPr>
            <a:endParaRPr lang="lt-LT" b="0" i="0" dirty="0">
              <a:solidFill>
                <a:srgbClr val="404040"/>
              </a:solidFill>
              <a:effectLst/>
              <a:latin typeface="Arial" panose="020B0604020202020204" pitchFamily="34" charset="0"/>
            </a:endParaRPr>
          </a:p>
          <a:p>
            <a:pPr marL="68580" indent="0">
              <a:buNone/>
            </a:pPr>
            <a:endParaRPr lang="lt-LT" dirty="0">
              <a:solidFill>
                <a:srgbClr val="404040"/>
              </a:solidFill>
              <a:latin typeface="Arial" panose="020B0604020202020204" pitchFamily="34" charset="0"/>
            </a:endParaRPr>
          </a:p>
          <a:p>
            <a:pPr marL="68580" indent="0">
              <a:buNone/>
            </a:pPr>
            <a:r>
              <a:rPr lang="lt-LT" b="0" i="0" dirty="0">
                <a:solidFill>
                  <a:srgbClr val="404040"/>
                </a:solidFill>
                <a:effectLst/>
                <a:latin typeface="Arial" panose="020B0604020202020204" pitchFamily="34" charset="0"/>
              </a:rPr>
              <a:t>      </a:t>
            </a:r>
            <a:r>
              <a:rPr lang="lt-LT" sz="3200" b="0" i="0" dirty="0">
                <a:solidFill>
                  <a:srgbClr val="404040"/>
                </a:solidFill>
                <a:effectLst/>
                <a:latin typeface="Times New Roman" panose="02020603050405020304" pitchFamily="18" charset="0"/>
                <a:cs typeface="Times New Roman" panose="02020603050405020304" pitchFamily="18" charset="0"/>
              </a:rPr>
              <a:t>Sukūrus tinkamas sąlygas bendrosiose mokyklose, mažės specialiųjų mokyklų poreikis. </a:t>
            </a:r>
          </a:p>
          <a:p>
            <a:pPr marL="68580" indent="0">
              <a:buNone/>
            </a:pPr>
            <a:r>
              <a:rPr lang="lt-LT" sz="3200" dirty="0">
                <a:solidFill>
                  <a:srgbClr val="404040"/>
                </a:solidFill>
                <a:latin typeface="Times New Roman" panose="02020603050405020304" pitchFamily="18" charset="0"/>
                <a:cs typeface="Times New Roman" panose="02020603050405020304" pitchFamily="18" charset="0"/>
              </a:rPr>
              <a:t>     </a:t>
            </a:r>
            <a:r>
              <a:rPr lang="lt-LT" sz="3200" b="0" i="0" dirty="0">
                <a:solidFill>
                  <a:srgbClr val="404040"/>
                </a:solidFill>
                <a:effectLst/>
                <a:latin typeface="Times New Roman" panose="02020603050405020304" pitchFamily="18" charset="0"/>
                <a:cs typeface="Times New Roman" panose="02020603050405020304" pitchFamily="18" charset="0"/>
              </a:rPr>
              <a:t>Numatoma, kad dalis jų galėtų tapti regioniniais švietimo pagalbos centrais, teikiančiais konsultacijas, metodinę pagalbą viso regiono bendrosios paskirties mokykloms.</a:t>
            </a:r>
            <a:endParaRPr lang="lt-L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7496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E6598933-395C-4A01-926F-34FA3CCC6EA4}"/>
              </a:ext>
            </a:extLst>
          </p:cNvPr>
          <p:cNvSpPr>
            <a:spLocks noGrp="1"/>
          </p:cNvSpPr>
          <p:nvPr>
            <p:ph type="title"/>
          </p:nvPr>
        </p:nvSpPr>
        <p:spPr/>
        <p:txBody>
          <a:bodyPr/>
          <a:lstStyle/>
          <a:p>
            <a:r>
              <a:rPr lang="lt-LT" dirty="0"/>
              <a:t>            </a:t>
            </a:r>
            <a:r>
              <a:rPr lang="lt-LT" sz="6000" dirty="0">
                <a:latin typeface="Rob"/>
              </a:rPr>
              <a:t>SUP turintis vaikas</a:t>
            </a:r>
          </a:p>
        </p:txBody>
      </p:sp>
      <p:sp>
        <p:nvSpPr>
          <p:cNvPr id="3" name="Turinio vietos rezervavimo ženklas 2">
            <a:extLst>
              <a:ext uri="{FF2B5EF4-FFF2-40B4-BE49-F238E27FC236}">
                <a16:creationId xmlns:a16="http://schemas.microsoft.com/office/drawing/2014/main" xmlns="" id="{A86F99E5-54E0-4880-96E8-10D094571A65}"/>
              </a:ext>
            </a:extLst>
          </p:cNvPr>
          <p:cNvSpPr>
            <a:spLocks noGrp="1"/>
          </p:cNvSpPr>
          <p:nvPr>
            <p:ph idx="1"/>
          </p:nvPr>
        </p:nvSpPr>
        <p:spPr>
          <a:xfrm>
            <a:off x="941033" y="2323652"/>
            <a:ext cx="10386874" cy="3508977"/>
          </a:xfrm>
        </p:spPr>
        <p:txBody>
          <a:bodyPr>
            <a:normAutofit/>
          </a:bodyPr>
          <a:lstStyle/>
          <a:p>
            <a:pPr marL="68580" indent="0" algn="ctr">
              <a:buNone/>
            </a:pPr>
            <a:r>
              <a:rPr lang="lt-LT" sz="8000" dirty="0">
                <a:latin typeface="Rockwell Condensed" panose="02060603050405020104" pitchFamily="18" charset="0"/>
              </a:rPr>
              <a:t>PAGALBOS TEIKIMAS</a:t>
            </a:r>
          </a:p>
        </p:txBody>
      </p:sp>
    </p:spTree>
    <p:extLst>
      <p:ext uri="{BB962C8B-B14F-4D97-AF65-F5344CB8AC3E}">
        <p14:creationId xmlns:p14="http://schemas.microsoft.com/office/powerpoint/2010/main" val="47915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1320" y="810883"/>
            <a:ext cx="9366325" cy="897147"/>
          </a:xfrm>
        </p:spPr>
        <p:txBody>
          <a:bodyPr/>
          <a:lstStyle/>
          <a:p>
            <a:pPr algn="ctr"/>
            <a:r>
              <a:rPr lang="lt-LT" dirty="0">
                <a:latin typeface="Verdana" panose="020B0604030504040204" pitchFamily="34" charset="0"/>
                <a:ea typeface="Verdana" panose="020B0604030504040204" pitchFamily="34" charset="0"/>
              </a:rPr>
              <a:t>PAGALBOS TEIKIMO POREIKIS</a:t>
            </a:r>
            <a:endParaRPr lang="en-GB"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67751" y="1949570"/>
            <a:ext cx="10619117" cy="4399472"/>
          </a:xfrm>
        </p:spPr>
        <p:txBody>
          <a:bodyPr>
            <a:normAutofit/>
          </a:bodyPr>
          <a:lstStyle/>
          <a:p>
            <a:r>
              <a:rPr lang="lt-LT" sz="2800" dirty="0">
                <a:latin typeface="Verdana" panose="020B0604030504040204" pitchFamily="34" charset="0"/>
                <a:ea typeface="Verdana" panose="020B0604030504040204" pitchFamily="34" charset="0"/>
              </a:rPr>
              <a:t>Pagalbos teikimo poreikis išryškėja tuomet, kai identifikuojamas mokinys galintis turėti ir/ar turintis SUP. </a:t>
            </a:r>
          </a:p>
          <a:p>
            <a:r>
              <a:rPr lang="lt-LT" sz="2800" dirty="0">
                <a:latin typeface="Verdana" panose="020B0604030504040204" pitchFamily="34" charset="0"/>
                <a:ea typeface="Verdana" panose="020B0604030504040204" pitchFamily="34" charset="0"/>
              </a:rPr>
              <a:t>Pagalba reikalinga mokiniui mokykloje:</a:t>
            </a:r>
          </a:p>
          <a:p>
            <a:r>
              <a:rPr lang="lt-LT" sz="2800" dirty="0">
                <a:latin typeface="Verdana" panose="020B0604030504040204" pitchFamily="34" charset="0"/>
                <a:ea typeface="Verdana" panose="020B0604030504040204" pitchFamily="34" charset="0"/>
              </a:rPr>
              <a:t>1. fizinė pagalba;</a:t>
            </a:r>
          </a:p>
          <a:p>
            <a:r>
              <a:rPr lang="lt-LT" sz="2800" dirty="0">
                <a:latin typeface="Verdana" panose="020B0604030504040204" pitchFamily="34" charset="0"/>
                <a:ea typeface="Verdana" panose="020B0604030504040204" pitchFamily="34" charset="0"/>
              </a:rPr>
              <a:t>2. emocinė- psichologinė pagalba;</a:t>
            </a:r>
          </a:p>
          <a:p>
            <a:r>
              <a:rPr lang="lt-LT" sz="2800" dirty="0">
                <a:latin typeface="Verdana" panose="020B0604030504040204" pitchFamily="34" charset="0"/>
                <a:ea typeface="Verdana" panose="020B0604030504040204" pitchFamily="34" charset="0"/>
              </a:rPr>
              <a:t>3. pagalba mokymosi proceso metu;</a:t>
            </a:r>
          </a:p>
          <a:p>
            <a:r>
              <a:rPr lang="lt-LT" sz="2800" dirty="0">
                <a:latin typeface="Verdana" panose="020B0604030504040204" pitchFamily="34" charset="0"/>
                <a:ea typeface="Verdana" panose="020B0604030504040204" pitchFamily="34" charset="0"/>
              </a:rPr>
              <a:t>4. pagalba po pamokų.</a:t>
            </a:r>
            <a:endParaRPr lang="en-GB"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58095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257" y="854014"/>
            <a:ext cx="10593235" cy="1613141"/>
          </a:xfrm>
        </p:spPr>
        <p:txBody>
          <a:bodyPr>
            <a:normAutofit fontScale="90000"/>
          </a:bodyPr>
          <a:lstStyle/>
          <a:p>
            <a:pPr algn="ctr"/>
            <a:r>
              <a:rPr lang="lt-LT" dirty="0">
                <a:latin typeface="Verdana" panose="020B0604030504040204" pitchFamily="34" charset="0"/>
                <a:ea typeface="Verdana" panose="020B0604030504040204" pitchFamily="34" charset="0"/>
              </a:rPr>
              <a:t/>
            </a:r>
            <a:br>
              <a:rPr lang="lt-LT" dirty="0">
                <a:latin typeface="Verdana" panose="020B0604030504040204" pitchFamily="34" charset="0"/>
                <a:ea typeface="Verdana" panose="020B0604030504040204" pitchFamily="34" charset="0"/>
              </a:rPr>
            </a:br>
            <a:r>
              <a:rPr lang="lt-LT" dirty="0">
                <a:latin typeface="Verdana" panose="020B0604030504040204" pitchFamily="34" charset="0"/>
                <a:ea typeface="Verdana" panose="020B0604030504040204" pitchFamily="34" charset="0"/>
              </a:rPr>
              <a:t/>
            </a:r>
            <a:br>
              <a:rPr lang="lt-LT" dirty="0">
                <a:latin typeface="Verdana" panose="020B0604030504040204" pitchFamily="34" charset="0"/>
                <a:ea typeface="Verdana" panose="020B0604030504040204" pitchFamily="34" charset="0"/>
              </a:rPr>
            </a:br>
            <a:r>
              <a:rPr lang="lt-LT" dirty="0">
                <a:latin typeface="Verdana" panose="020B0604030504040204" pitchFamily="34" charset="0"/>
                <a:ea typeface="Verdana" panose="020B0604030504040204" pitchFamily="34" charset="0"/>
              </a:rPr>
              <a:t/>
            </a:r>
            <a:br>
              <a:rPr lang="lt-LT" dirty="0">
                <a:latin typeface="Verdana" panose="020B0604030504040204" pitchFamily="34" charset="0"/>
                <a:ea typeface="Verdana" panose="020B0604030504040204" pitchFamily="34" charset="0"/>
              </a:rPr>
            </a:br>
            <a:r>
              <a:rPr lang="lt-LT" dirty="0">
                <a:latin typeface="Verdana" panose="020B0604030504040204" pitchFamily="34" charset="0"/>
                <a:ea typeface="Verdana" panose="020B0604030504040204" pitchFamily="34" charset="0"/>
              </a:rPr>
              <a:t/>
            </a:r>
            <a:br>
              <a:rPr lang="lt-LT" dirty="0">
                <a:latin typeface="Verdana" panose="020B0604030504040204" pitchFamily="34" charset="0"/>
                <a:ea typeface="Verdana" panose="020B0604030504040204" pitchFamily="34" charset="0"/>
              </a:rPr>
            </a:br>
            <a:r>
              <a:rPr lang="lt-LT" dirty="0">
                <a:latin typeface="Verdana" panose="020B0604030504040204" pitchFamily="34" charset="0"/>
                <a:ea typeface="Verdana" panose="020B0604030504040204" pitchFamily="34" charset="0"/>
              </a:rPr>
              <a:t/>
            </a:r>
            <a:br>
              <a:rPr lang="lt-LT" dirty="0">
                <a:latin typeface="Verdana" panose="020B0604030504040204" pitchFamily="34" charset="0"/>
                <a:ea typeface="Verdana" panose="020B0604030504040204" pitchFamily="34" charset="0"/>
              </a:rPr>
            </a:br>
            <a:r>
              <a:rPr lang="lt-LT" dirty="0">
                <a:latin typeface="Verdana" panose="020B0604030504040204" pitchFamily="34" charset="0"/>
                <a:ea typeface="Verdana" panose="020B0604030504040204" pitchFamily="34" charset="0"/>
              </a:rPr>
              <a:t/>
            </a:r>
            <a:br>
              <a:rPr lang="lt-LT" dirty="0">
                <a:latin typeface="Verdana" panose="020B0604030504040204" pitchFamily="34" charset="0"/>
                <a:ea typeface="Verdana" panose="020B0604030504040204" pitchFamily="34" charset="0"/>
              </a:rPr>
            </a:br>
            <a:r>
              <a:rPr lang="lt-LT" dirty="0">
                <a:latin typeface="Verdana" panose="020B0604030504040204" pitchFamily="34" charset="0"/>
                <a:ea typeface="Verdana" panose="020B0604030504040204" pitchFamily="34" charset="0"/>
              </a:rPr>
              <a:t>PAGALBOS ORGANIZAVIMAS KAI VAIKUI PIRMĄ KARTĄ NUSTATYTI SUP</a:t>
            </a:r>
            <a:r>
              <a:rPr lang="en-GB" dirty="0">
                <a:latin typeface="Verdana" panose="020B0604030504040204" pitchFamily="34" charset="0"/>
                <a:ea typeface="Verdana" panose="020B0604030504040204" pitchFamily="34" charset="0"/>
              </a:rPr>
              <a:t/>
            </a:r>
            <a:br>
              <a:rPr lang="en-GB" dirty="0">
                <a:latin typeface="Verdana" panose="020B0604030504040204" pitchFamily="34" charset="0"/>
                <a:ea typeface="Verdana" panose="020B0604030504040204" pitchFamily="34" charset="0"/>
              </a:rPr>
            </a:br>
            <a:endParaRPr lang="en-GB"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879894" y="2562046"/>
            <a:ext cx="10515599" cy="3804248"/>
          </a:xfrm>
        </p:spPr>
        <p:txBody>
          <a:bodyPr>
            <a:normAutofit/>
          </a:bodyPr>
          <a:lstStyle/>
          <a:p>
            <a:pPr marL="68580" indent="0">
              <a:buNone/>
            </a:pPr>
            <a:r>
              <a:rPr lang="lt-LT" sz="2800" dirty="0">
                <a:latin typeface="Verdana" panose="020B0604030504040204" pitchFamily="34" charset="0"/>
                <a:ea typeface="Verdana" panose="020B0604030504040204" pitchFamily="34" charset="0"/>
              </a:rPr>
              <a:t>    Kai mokinys ateina į mokyklą pirmą kartą po PPT pateiktų išvadų ir rekomendacijų, pirmiausia jį pasitikti privalo psichologas. (psichologas pirmasis turi susipažinti su PPT parengtais dokumentais).</a:t>
            </a:r>
          </a:p>
          <a:p>
            <a:pPr marL="68580" indent="0">
              <a:buNone/>
            </a:pPr>
            <a:r>
              <a:rPr lang="lt-LT" sz="2800" dirty="0">
                <a:latin typeface="Verdana" panose="020B0604030504040204" pitchFamily="34" charset="0"/>
                <a:ea typeface="Verdana" panose="020B0604030504040204" pitchFamily="34" charset="0"/>
              </a:rPr>
              <a:t>   Jei  mokykloje psichologas nedirba, tuomet SUP mokinį turi pasitikti kitas pagalbos mokiniui specialistas turintis aukščiausią kompetenciją išaiškinti PPT parengtus dokumentus. </a:t>
            </a:r>
            <a:endParaRPr lang="en-GB"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79220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498" y="793630"/>
            <a:ext cx="10714008" cy="1377034"/>
          </a:xfrm>
        </p:spPr>
        <p:txBody>
          <a:bodyPr>
            <a:noAutofit/>
          </a:bodyPr>
          <a:lstStyle/>
          <a:p>
            <a:pPr algn="ctr"/>
            <a:r>
              <a:rPr lang="lt-LT" dirty="0">
                <a:latin typeface="Verdana" panose="020B0604030504040204" pitchFamily="34" charset="0"/>
                <a:ea typeface="Verdana" panose="020B0604030504040204" pitchFamily="34" charset="0"/>
              </a:rPr>
              <a:t>PAGALBOS ORGANIZAVIMAS KAI VAIKUI PIRMĄ KARTĄ NUSTATYTI SUP</a:t>
            </a:r>
            <a:endParaRPr lang="en-GB" dirty="0"/>
          </a:p>
        </p:txBody>
      </p:sp>
      <p:sp>
        <p:nvSpPr>
          <p:cNvPr id="3" name="Content Placeholder 2"/>
          <p:cNvSpPr>
            <a:spLocks noGrp="1"/>
          </p:cNvSpPr>
          <p:nvPr>
            <p:ph idx="1"/>
          </p:nvPr>
        </p:nvSpPr>
        <p:spPr>
          <a:xfrm>
            <a:off x="672860" y="2323652"/>
            <a:ext cx="10791645" cy="4085774"/>
          </a:xfrm>
        </p:spPr>
        <p:txBody>
          <a:bodyPr>
            <a:normAutofit lnSpcReduction="10000"/>
          </a:bodyPr>
          <a:lstStyle/>
          <a:p>
            <a:pPr marL="68580" indent="0">
              <a:buNone/>
            </a:pPr>
            <a:r>
              <a:rPr lang="lt-LT" sz="2800" dirty="0">
                <a:latin typeface="Verdana" panose="020B0604030504040204" pitchFamily="34" charset="0"/>
                <a:ea typeface="Verdana" panose="020B0604030504040204" pitchFamily="34" charset="0"/>
              </a:rPr>
              <a:t>Kai psichologas (kitas specialistas) susipažįsta su PPT parengtais dokumentais, pristato atvejį VGK. </a:t>
            </a:r>
          </a:p>
          <a:p>
            <a:pPr marL="68580" indent="0">
              <a:buNone/>
            </a:pPr>
            <a:r>
              <a:rPr lang="lt-LT" sz="2800" dirty="0">
                <a:latin typeface="Verdana" panose="020B0604030504040204" pitchFamily="34" charset="0"/>
                <a:ea typeface="Verdana" panose="020B0604030504040204" pitchFamily="34" charset="0"/>
              </a:rPr>
              <a:t>VGK posėdis organizuojamas, kad atvejis būtų išsamiai aptartas, išnagrinėtas, būtų priimti reikalingi sprendimai SUP turinčio vaiko gerovei užtikrinti.</a:t>
            </a:r>
          </a:p>
          <a:p>
            <a:pPr marL="68580" indent="0">
              <a:buNone/>
            </a:pPr>
            <a:r>
              <a:rPr lang="lt-LT" sz="2800" dirty="0">
                <a:latin typeface="Verdana" panose="020B0604030504040204" pitchFamily="34" charset="0"/>
                <a:ea typeface="Verdana" panose="020B0604030504040204" pitchFamily="34" charset="0"/>
              </a:rPr>
              <a:t>Į VGK posėdį be pagrindinių VGK narių kviečiami mokinio tėvai, kvalifikuoti specialistai iš NVO, kiti specialistai galintys padėti atstovauti SUP mokinio interesus ir užtikrinti tinkamą SUP mokinio integraciją</a:t>
            </a:r>
            <a:r>
              <a:rPr lang="lt-LT" dirty="0"/>
              <a:t>.</a:t>
            </a:r>
            <a:endParaRPr lang="en-GB" dirty="0"/>
          </a:p>
        </p:txBody>
      </p:sp>
    </p:spTree>
    <p:extLst>
      <p:ext uri="{BB962C8B-B14F-4D97-AF65-F5344CB8AC3E}">
        <p14:creationId xmlns:p14="http://schemas.microsoft.com/office/powerpoint/2010/main" val="989398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366" y="810884"/>
            <a:ext cx="10731260" cy="1173192"/>
          </a:xfrm>
        </p:spPr>
        <p:txBody>
          <a:bodyPr>
            <a:noAutofit/>
          </a:bodyPr>
          <a:lstStyle/>
          <a:p>
            <a:pPr algn="ctr"/>
            <a:r>
              <a:rPr lang="lt-LT" dirty="0">
                <a:latin typeface="Verdana" panose="020B0604030504040204" pitchFamily="34" charset="0"/>
                <a:ea typeface="Verdana" panose="020B0604030504040204" pitchFamily="34" charset="0"/>
              </a:rPr>
              <a:t>PAGALBOS ORGANIZAVIMAS KAI VAIKUI PIRMĄ KARTĄ NUSTATYTI SUP</a:t>
            </a:r>
            <a:endParaRPr lang="en-GB" dirty="0"/>
          </a:p>
        </p:txBody>
      </p:sp>
      <p:sp>
        <p:nvSpPr>
          <p:cNvPr id="3" name="Content Placeholder 2"/>
          <p:cNvSpPr>
            <a:spLocks noGrp="1"/>
          </p:cNvSpPr>
          <p:nvPr>
            <p:ph idx="1"/>
          </p:nvPr>
        </p:nvSpPr>
        <p:spPr>
          <a:xfrm>
            <a:off x="802257" y="2104845"/>
            <a:ext cx="9980043" cy="4261449"/>
          </a:xfrm>
        </p:spPr>
        <p:txBody>
          <a:bodyPr>
            <a:normAutofit/>
          </a:bodyPr>
          <a:lstStyle/>
          <a:p>
            <a:pPr marL="68580" indent="0">
              <a:buNone/>
            </a:pPr>
            <a:r>
              <a:rPr lang="lt-LT" sz="2800" dirty="0">
                <a:latin typeface="Verdana" panose="020B0604030504040204" pitchFamily="34" charset="0"/>
                <a:ea typeface="Verdana" panose="020B0604030504040204" pitchFamily="34" charset="0"/>
              </a:rPr>
              <a:t>Užtikrinant geriausius SUP turinčio mokinio interesus vyksta atskiras pokalbis su mokytoja (mokytojomis) kurios bus atsakingos už ugdomojo proceso organizavimą.</a:t>
            </a:r>
          </a:p>
          <a:p>
            <a:pPr marL="68580" indent="0">
              <a:buNone/>
            </a:pPr>
            <a:r>
              <a:rPr lang="lt-LT" sz="2800" dirty="0">
                <a:latin typeface="Verdana" panose="020B0604030504040204" pitchFamily="34" charset="0"/>
                <a:ea typeface="Verdana" panose="020B0604030504040204" pitchFamily="34" charset="0"/>
              </a:rPr>
              <a:t>Pokalbį organizuoja psichologas (kitas specialistas), aptariant aptardami mokymosi programą, mokymosi procesą, galimus rūpesčius, galimus jų sprendimo būdus.</a:t>
            </a:r>
          </a:p>
        </p:txBody>
      </p:sp>
    </p:spTree>
    <p:extLst>
      <p:ext uri="{BB962C8B-B14F-4D97-AF65-F5344CB8AC3E}">
        <p14:creationId xmlns:p14="http://schemas.microsoft.com/office/powerpoint/2010/main" val="2415556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56322A10-14B0-4177-80F0-D594FC4253DB}"/>
              </a:ext>
            </a:extLst>
          </p:cNvPr>
          <p:cNvSpPr>
            <a:spLocks noGrp="1"/>
          </p:cNvSpPr>
          <p:nvPr>
            <p:ph idx="1"/>
          </p:nvPr>
        </p:nvSpPr>
        <p:spPr>
          <a:xfrm>
            <a:off x="807869" y="621437"/>
            <a:ext cx="10626570" cy="5726097"/>
          </a:xfrm>
        </p:spPr>
        <p:txBody>
          <a:bodyPr/>
          <a:lstStyle/>
          <a:p>
            <a:pPr marL="68580" indent="0" algn="ctr">
              <a:buNone/>
            </a:pPr>
            <a:endParaRPr lang="lt-LT" sz="4000" b="0" i="0" dirty="0">
              <a:solidFill>
                <a:srgbClr val="474747"/>
              </a:solidFill>
              <a:effectLst/>
              <a:latin typeface="Times New Roman" panose="02020603050405020304" pitchFamily="18" charset="0"/>
              <a:cs typeface="Times New Roman" panose="02020603050405020304" pitchFamily="18" charset="0"/>
            </a:endParaRPr>
          </a:p>
          <a:p>
            <a:pPr marL="68580" indent="0" algn="ctr">
              <a:buNone/>
            </a:pPr>
            <a:r>
              <a:rPr lang="lt-LT" sz="4000" b="0" i="0" dirty="0">
                <a:solidFill>
                  <a:srgbClr val="474747"/>
                </a:solidFill>
                <a:effectLst/>
                <a:latin typeface="Times New Roman" panose="02020603050405020304" pitchFamily="18" charset="0"/>
                <a:cs typeface="Times New Roman" panose="02020603050405020304" pitchFamily="18" charset="0"/>
              </a:rPr>
              <a:t>     Priimtos Švietimo įstatymo pataisos: nebelieka teisinių kliūčių negalią ir specialiųjų ugdymosi poreikių turintiems vaikams mokytis kartu su visais</a:t>
            </a:r>
          </a:p>
          <a:p>
            <a:pPr marL="68580" indent="0">
              <a:buNone/>
            </a:pPr>
            <a:endParaRPr lang="lt-LT" dirty="0"/>
          </a:p>
        </p:txBody>
      </p:sp>
    </p:spTree>
    <p:extLst>
      <p:ext uri="{BB962C8B-B14F-4D97-AF65-F5344CB8AC3E}">
        <p14:creationId xmlns:p14="http://schemas.microsoft.com/office/powerpoint/2010/main" val="3951684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992" y="785004"/>
            <a:ext cx="10739887" cy="1259456"/>
          </a:xfrm>
        </p:spPr>
        <p:txBody>
          <a:bodyPr>
            <a:noAutofit/>
          </a:bodyPr>
          <a:lstStyle/>
          <a:p>
            <a:pPr algn="ctr"/>
            <a:r>
              <a:rPr lang="lt-LT" dirty="0">
                <a:latin typeface="Verdana" panose="020B0604030504040204" pitchFamily="34" charset="0"/>
                <a:ea typeface="Verdana" panose="020B0604030504040204" pitchFamily="34" charset="0"/>
              </a:rPr>
              <a:t>PAGALBOS ORGANIZAVIMAS KAI VAIKUI PIRMĄ KARTĄ NUSTATYTI SUP</a:t>
            </a:r>
            <a:endParaRPr lang="en-GB" dirty="0"/>
          </a:p>
        </p:txBody>
      </p:sp>
      <p:sp>
        <p:nvSpPr>
          <p:cNvPr id="3" name="Content Placeholder 2"/>
          <p:cNvSpPr>
            <a:spLocks noGrp="1"/>
          </p:cNvSpPr>
          <p:nvPr>
            <p:ph idx="1"/>
          </p:nvPr>
        </p:nvSpPr>
        <p:spPr>
          <a:xfrm>
            <a:off x="715993" y="2130725"/>
            <a:ext cx="10739886" cy="4278701"/>
          </a:xfrm>
        </p:spPr>
        <p:txBody>
          <a:bodyPr>
            <a:normAutofit fontScale="85000" lnSpcReduction="20000"/>
          </a:bodyPr>
          <a:lstStyle/>
          <a:p>
            <a:r>
              <a:rPr lang="lt-LT" sz="3300" dirty="0">
                <a:latin typeface="Verdana" panose="020B0604030504040204" pitchFamily="34" charset="0"/>
                <a:ea typeface="Verdana" panose="020B0604030504040204" pitchFamily="34" charset="0"/>
              </a:rPr>
              <a:t>Priklausomai nuo SUP turinčio mokinio poreikių specifiškumo, jo amžiaus, mokinys pristatomas klasėje (mažajai jo bendruomenei), supažindinamas su klasės draugais. </a:t>
            </a:r>
            <a:endParaRPr lang="en-GB" sz="3300" dirty="0">
              <a:latin typeface="Verdana" panose="020B0604030504040204" pitchFamily="34" charset="0"/>
              <a:ea typeface="Verdana" panose="020B0604030504040204" pitchFamily="34" charset="0"/>
            </a:endParaRPr>
          </a:p>
          <a:p>
            <a:r>
              <a:rPr lang="lt-LT" sz="3300" dirty="0">
                <a:latin typeface="Verdana" panose="020B0604030504040204" pitchFamily="34" charset="0"/>
                <a:ea typeface="Verdana" panose="020B0604030504040204" pitchFamily="34" charset="0"/>
              </a:rPr>
              <a:t>Mokinys supažindinamas su mokyklos aplinka: kabinetai, sporto salė, valgykla, rūbinė, tualetas ir t.t.</a:t>
            </a:r>
          </a:p>
          <a:p>
            <a:r>
              <a:rPr lang="lt-LT" sz="3300" dirty="0">
                <a:latin typeface="Verdana" panose="020B0604030504040204" pitchFamily="34" charset="0"/>
                <a:ea typeface="Verdana" panose="020B0604030504040204" pitchFamily="34" charset="0"/>
              </a:rPr>
              <a:t>Mokinys supažindinamas su pagalbos vaikui specialistų komanda, mokytojo padėjėju.</a:t>
            </a:r>
          </a:p>
          <a:p>
            <a:r>
              <a:rPr lang="lt-LT" sz="3300" dirty="0">
                <a:latin typeface="Verdana" panose="020B0604030504040204" pitchFamily="34" charset="0"/>
                <a:ea typeface="Verdana" panose="020B0604030504040204" pitchFamily="34" charset="0"/>
              </a:rPr>
              <a:t>Mokinio tėvai supažindinami su pagalbos vaikui specialistų komanda, mokytojo padėjėju.</a:t>
            </a:r>
          </a:p>
          <a:p>
            <a:pPr marL="68580" indent="0">
              <a:buNone/>
            </a:pPr>
            <a:r>
              <a:rPr lang="lt-LT" dirty="0"/>
              <a:t> </a:t>
            </a:r>
            <a:endParaRPr lang="en-GB" dirty="0"/>
          </a:p>
        </p:txBody>
      </p:sp>
    </p:spTree>
    <p:extLst>
      <p:ext uri="{BB962C8B-B14F-4D97-AF65-F5344CB8AC3E}">
        <p14:creationId xmlns:p14="http://schemas.microsoft.com/office/powerpoint/2010/main" val="1325884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872" y="828136"/>
            <a:ext cx="10705381" cy="1342528"/>
          </a:xfrm>
        </p:spPr>
        <p:txBody>
          <a:bodyPr>
            <a:normAutofit/>
          </a:bodyPr>
          <a:lstStyle/>
          <a:p>
            <a:pPr algn="ctr"/>
            <a:r>
              <a:rPr lang="lt-LT" dirty="0">
                <a:latin typeface="Verdana" panose="020B0604030504040204" pitchFamily="34" charset="0"/>
                <a:ea typeface="Verdana" panose="020B0604030504040204" pitchFamily="34" charset="0"/>
              </a:rPr>
              <a:t>KAD UŽTIKRINTI GERIAUSIUS SUP TURINČIO MOKINIO INTERESUS</a:t>
            </a:r>
            <a:endParaRPr lang="en-GB"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41873" y="2323652"/>
            <a:ext cx="10705380" cy="4111654"/>
          </a:xfrm>
        </p:spPr>
        <p:txBody>
          <a:bodyPr>
            <a:normAutofit fontScale="92500" lnSpcReduction="10000"/>
          </a:bodyPr>
          <a:lstStyle/>
          <a:p>
            <a:r>
              <a:rPr lang="lt-LT" sz="2800" dirty="0">
                <a:latin typeface="Verdana" panose="020B0604030504040204" pitchFamily="34" charset="0"/>
                <a:ea typeface="Verdana" panose="020B0604030504040204" pitchFamily="34" charset="0"/>
              </a:rPr>
              <a:t>Pagalbos vaikui specialistai, mokytojo padėjėjas turi nuolatos bendrauti/bendradarbiauti su mokytoja, mokytojais.</a:t>
            </a:r>
          </a:p>
          <a:p>
            <a:r>
              <a:rPr lang="lt-LT" sz="2800" dirty="0">
                <a:latin typeface="Verdana" panose="020B0604030504040204" pitchFamily="34" charset="0"/>
                <a:ea typeface="Verdana" panose="020B0604030504040204" pitchFamily="34" charset="0"/>
              </a:rPr>
              <a:t>Pagalbos vaikui specialistai, mokytojo padėjėjas turi nuolatos bendrauti/bendradarbiauti su mokinio tėvais.</a:t>
            </a:r>
          </a:p>
          <a:p>
            <a:r>
              <a:rPr lang="lt-LT" sz="2800" dirty="0">
                <a:latin typeface="Verdana" panose="020B0604030504040204" pitchFamily="34" charset="0"/>
                <a:ea typeface="Verdana" panose="020B0604030504040204" pitchFamily="34" charset="0"/>
              </a:rPr>
              <a:t>Mokytoja, mokytojai, pagalbos vaikui specialistai, mokytojo padėjėjas turi nuolatos bendrauti tarpusavyje, bendradarbiauti.</a:t>
            </a:r>
          </a:p>
          <a:p>
            <a:r>
              <a:rPr lang="lt-LT" sz="2800" dirty="0">
                <a:latin typeface="Verdana" panose="020B0604030504040204" pitchFamily="34" charset="0"/>
                <a:ea typeface="Verdana" panose="020B0604030504040204" pitchFamily="34" charset="0"/>
              </a:rPr>
              <a:t>Pagalbos vaikui specialistai turi teikti specializuotą pagalbą SUP turinčiam mokiniui. </a:t>
            </a:r>
          </a:p>
          <a:p>
            <a:endParaRPr lang="lt-LT" dirty="0"/>
          </a:p>
          <a:p>
            <a:endParaRPr lang="en-GB" dirty="0"/>
          </a:p>
        </p:txBody>
      </p:sp>
    </p:spTree>
    <p:extLst>
      <p:ext uri="{BB962C8B-B14F-4D97-AF65-F5344CB8AC3E}">
        <p14:creationId xmlns:p14="http://schemas.microsoft.com/office/powerpoint/2010/main" val="1003302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740" y="854015"/>
            <a:ext cx="10725609" cy="1325275"/>
          </a:xfrm>
        </p:spPr>
        <p:txBody>
          <a:bodyPr>
            <a:noAutofit/>
          </a:bodyPr>
          <a:lstStyle/>
          <a:p>
            <a:pPr algn="ctr"/>
            <a:r>
              <a:rPr lang="lt-LT" dirty="0">
                <a:latin typeface="Verdana" panose="020B0604030504040204" pitchFamily="34" charset="0"/>
                <a:ea typeface="Verdana" panose="020B0604030504040204" pitchFamily="34" charset="0"/>
              </a:rPr>
              <a:t>KAI MOKYTOJAS MATO, KAD VAIKUI REIKĖTŲ NUSTATYTI SUP</a:t>
            </a:r>
            <a:endParaRPr lang="en-GB"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85005" y="2323652"/>
            <a:ext cx="10639344" cy="4068522"/>
          </a:xfrm>
        </p:spPr>
        <p:txBody>
          <a:bodyPr>
            <a:normAutofit/>
          </a:bodyPr>
          <a:lstStyle/>
          <a:p>
            <a:r>
              <a:rPr lang="lt-LT" sz="2800" dirty="0">
                <a:latin typeface="Verdana" panose="020B0604030504040204" pitchFamily="34" charset="0"/>
                <a:ea typeface="Verdana" panose="020B0604030504040204" pitchFamily="34" charset="0"/>
              </a:rPr>
              <a:t>Mokytojas matydamas, kad mokinys turi mokymosi rūpesčių, elgesio problemų trukdančių mokytis privalo:</a:t>
            </a:r>
          </a:p>
          <a:p>
            <a:r>
              <a:rPr lang="lt-LT" sz="2800" dirty="0">
                <a:latin typeface="Verdana" panose="020B0604030504040204" pitchFamily="34" charset="0"/>
                <a:ea typeface="Verdana" panose="020B0604030504040204" pitchFamily="34" charset="0"/>
              </a:rPr>
              <a:t>1. pranešti psichologui (kitam specialistui);</a:t>
            </a:r>
          </a:p>
          <a:p>
            <a:r>
              <a:rPr lang="lt-LT" sz="2800" dirty="0">
                <a:latin typeface="Verdana" panose="020B0604030504040204" pitchFamily="34" charset="0"/>
                <a:ea typeface="Verdana" panose="020B0604030504040204" pitchFamily="34" charset="0"/>
              </a:rPr>
              <a:t>2. psichologas (kitas specialistas) kviečia mokinio tėvus ir aptaria situaciją bei pagalbos teikimo galimybes.</a:t>
            </a:r>
          </a:p>
          <a:p>
            <a:r>
              <a:rPr lang="lt-LT" sz="2800" dirty="0">
                <a:latin typeface="Verdana" panose="020B0604030504040204" pitchFamily="34" charset="0"/>
                <a:ea typeface="Verdana" panose="020B0604030504040204" pitchFamily="34" charset="0"/>
              </a:rPr>
              <a:t>3. psichologas gauna tėvų sutikimą konsultuoti jų vaiką, atlieka psichologinį konsultavimą, reikalingus testus, pateikia išvadą, rekomendacijas.</a:t>
            </a:r>
            <a:endParaRPr lang="en-GB"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04118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004" y="767751"/>
            <a:ext cx="10636370" cy="1250829"/>
          </a:xfrm>
        </p:spPr>
        <p:txBody>
          <a:bodyPr>
            <a:noAutofit/>
          </a:bodyPr>
          <a:lstStyle/>
          <a:p>
            <a:pPr algn="ctr"/>
            <a:r>
              <a:rPr lang="lt-LT" dirty="0">
                <a:latin typeface="Verdana" panose="020B0604030504040204" pitchFamily="34" charset="0"/>
                <a:ea typeface="Verdana" panose="020B0604030504040204" pitchFamily="34" charset="0"/>
              </a:rPr>
              <a:t>PROCESINIAI VEIKSMAI MOKINĮ NUKREIPIANT Į PPT </a:t>
            </a:r>
            <a:endParaRPr lang="en-GB"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871268" y="2323652"/>
            <a:ext cx="10437961" cy="3973631"/>
          </a:xfrm>
        </p:spPr>
        <p:txBody>
          <a:bodyPr>
            <a:noAutofit/>
          </a:bodyPr>
          <a:lstStyle/>
          <a:p>
            <a:r>
              <a:rPr lang="lt-LT" sz="2800" dirty="0">
                <a:latin typeface="Verdana" panose="020B0604030504040204" pitchFamily="34" charset="0"/>
                <a:ea typeface="Verdana" panose="020B0604030504040204" pitchFamily="34" charset="0"/>
              </a:rPr>
              <a:t>Šaukiamas VGK posėdis, </a:t>
            </a:r>
            <a:r>
              <a:rPr lang="lt-LT" sz="2800" dirty="0" err="1">
                <a:latin typeface="Verdana" panose="020B0604030504040204" pitchFamily="34" charset="0"/>
                <a:ea typeface="Verdana" panose="020B0604030504040204" pitchFamily="34" charset="0"/>
              </a:rPr>
              <a:t>atvejas</a:t>
            </a:r>
            <a:r>
              <a:rPr lang="lt-LT" sz="2800" dirty="0">
                <a:latin typeface="Verdana" panose="020B0604030504040204" pitchFamily="34" charset="0"/>
                <a:ea typeface="Verdana" panose="020B0604030504040204" pitchFamily="34" charset="0"/>
              </a:rPr>
              <a:t> pristatomas, aptariami procesiniai veiksmai. </a:t>
            </a:r>
          </a:p>
          <a:p>
            <a:r>
              <a:rPr lang="lt-LT" sz="2800" dirty="0">
                <a:latin typeface="Verdana" panose="020B0604030504040204" pitchFamily="34" charset="0"/>
                <a:ea typeface="Verdana" panose="020B0604030504040204" pitchFamily="34" charset="0"/>
              </a:rPr>
              <a:t>Psichologas (kitas specialistas) kontaktuoja su mokinio tėvais, praneša kokius procesinius veiksmus jie turi atlikti, kad tinkamai atstovautų vaiko interesus bei  sudarytų savo vaikui sąlygas integruotis jam priimtinais būdais, mokytis pagal jam specialiai parengtą programą.</a:t>
            </a:r>
            <a:endParaRPr lang="en-GB"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20923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630" y="810884"/>
            <a:ext cx="10627744" cy="1250830"/>
          </a:xfrm>
        </p:spPr>
        <p:txBody>
          <a:bodyPr>
            <a:noAutofit/>
          </a:bodyPr>
          <a:lstStyle/>
          <a:p>
            <a:pPr algn="ctr"/>
            <a:r>
              <a:rPr lang="lt-LT" sz="3600" dirty="0">
                <a:latin typeface="Verdana" panose="020B0604030504040204" pitchFamily="34" charset="0"/>
                <a:ea typeface="Verdana" panose="020B0604030504040204" pitchFamily="34" charset="0"/>
              </a:rPr>
              <a:t>ESANT APSUNKINTAM BENDRAVIMO PROCESUI SU MOKINIO TĖVAIS</a:t>
            </a:r>
            <a:endParaRPr lang="en-GB" sz="3600"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93631" y="2323652"/>
            <a:ext cx="9988670" cy="4034016"/>
          </a:xfrm>
        </p:spPr>
        <p:txBody>
          <a:bodyPr>
            <a:normAutofit/>
          </a:bodyPr>
          <a:lstStyle/>
          <a:p>
            <a:r>
              <a:rPr lang="lt-LT" sz="2800" dirty="0">
                <a:latin typeface="Verdana" panose="020B0604030504040204" pitchFamily="34" charset="0"/>
                <a:ea typeface="Verdana" panose="020B0604030504040204" pitchFamily="34" charset="0"/>
              </a:rPr>
              <a:t>Mokykloje dirbantis psichologas (o jam nesant) iš išorės pakviestas psichologas, prieš tai atlikęs reikalingas vaiko įvertinimo procedūras, organizuoja pokalbį su mokinio tėvais.</a:t>
            </a:r>
          </a:p>
          <a:p>
            <a:r>
              <a:rPr lang="lt-LT" sz="2800" dirty="0">
                <a:latin typeface="Verdana" panose="020B0604030504040204" pitchFamily="34" charset="0"/>
                <a:ea typeface="Verdana" panose="020B0604030504040204" pitchFamily="34" charset="0"/>
              </a:rPr>
              <a:t>Pokalbis skirtas, kad tėvams būtų kompetentingai atsakyta į jiems rūpimus klausimus apie PPT svarbą organizuojant pagalbą vaikui, užtikrinant geriausius vaiko interesus. </a:t>
            </a:r>
            <a:endParaRPr lang="en-GB"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28048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2257" y="879894"/>
            <a:ext cx="10644996" cy="5503653"/>
          </a:xfrm>
        </p:spPr>
        <p:txBody>
          <a:bodyPr>
            <a:normAutofit/>
          </a:bodyPr>
          <a:lstStyle/>
          <a:p>
            <a:pPr marL="68580" indent="0" algn="ctr">
              <a:buNone/>
            </a:pPr>
            <a:r>
              <a:rPr lang="lt-LT" sz="2800" dirty="0">
                <a:latin typeface="Verdana" panose="020B0604030504040204" pitchFamily="34" charset="0"/>
                <a:ea typeface="Verdana" panose="020B0604030504040204" pitchFamily="34" charset="0"/>
              </a:rPr>
              <a:t>      </a:t>
            </a:r>
            <a:r>
              <a:rPr lang="lt-LT" sz="2800" b="1" dirty="0" err="1">
                <a:latin typeface="Verdana" panose="020B0604030504040204" pitchFamily="34" charset="0"/>
                <a:ea typeface="Verdana" panose="020B0604030504040204" pitchFamily="34" charset="0"/>
              </a:rPr>
              <a:t>Įtraukusis</a:t>
            </a:r>
            <a:r>
              <a:rPr lang="lt-LT" sz="2800" b="1" dirty="0">
                <a:latin typeface="Verdana" panose="020B0604030504040204" pitchFamily="34" charset="0"/>
                <a:ea typeface="Verdana" panose="020B0604030504040204" pitchFamily="34" charset="0"/>
              </a:rPr>
              <a:t> ugdymas ir veikla klasėje </a:t>
            </a:r>
          </a:p>
          <a:p>
            <a:pPr marL="68580" indent="0">
              <a:buNone/>
            </a:pPr>
            <a:r>
              <a:rPr lang="lt-LT" sz="2800" dirty="0">
                <a:latin typeface="Verdana" panose="020B0604030504040204" pitchFamily="34" charset="0"/>
                <a:ea typeface="Verdana" panose="020B0604030504040204" pitchFamily="34" charset="0"/>
              </a:rPr>
              <a:t>Organizuojant pagalbą ugdymo proceso metu SUP mokiniams, siūloma remtis kriterijais: </a:t>
            </a:r>
          </a:p>
          <a:p>
            <a:pPr marL="525780" indent="-457200">
              <a:buAutoNum type="arabicParenR"/>
            </a:pPr>
            <a:r>
              <a:rPr lang="lt-LT" sz="2800" dirty="0">
                <a:latin typeface="Verdana" panose="020B0604030504040204" pitchFamily="34" charset="0"/>
                <a:ea typeface="Verdana" panose="020B0604030504040204" pitchFamily="34" charset="0"/>
              </a:rPr>
              <a:t>kuo anksčiau; </a:t>
            </a:r>
          </a:p>
          <a:p>
            <a:pPr marL="525780" indent="-457200">
              <a:buAutoNum type="arabicParenR"/>
            </a:pPr>
            <a:r>
              <a:rPr lang="lt-LT" sz="2800" dirty="0">
                <a:latin typeface="Verdana" panose="020B0604030504040204" pitchFamily="34" charset="0"/>
                <a:ea typeface="Verdana" panose="020B0604030504040204" pitchFamily="34" charset="0"/>
              </a:rPr>
              <a:t>kuo lanksčiau (jei vienas būdas neveikia, rinktis kitą); </a:t>
            </a:r>
          </a:p>
          <a:p>
            <a:pPr marL="525780" indent="-457200">
              <a:buAutoNum type="arabicParenR"/>
            </a:pPr>
            <a:r>
              <a:rPr lang="lt-LT" sz="2800" dirty="0">
                <a:latin typeface="Verdana" panose="020B0604030504040204" pitchFamily="34" charset="0"/>
                <a:ea typeface="Verdana" panose="020B0604030504040204" pitchFamily="34" charset="0"/>
              </a:rPr>
              <a:t>kuo „lengviau“ (be neigiamų šalutinių padarinių); </a:t>
            </a:r>
          </a:p>
          <a:p>
            <a:pPr marL="525780" indent="-457200">
              <a:buAutoNum type="arabicParenR"/>
            </a:pPr>
            <a:r>
              <a:rPr lang="lt-LT" sz="2800" dirty="0">
                <a:latin typeface="Verdana" panose="020B0604030504040204" pitchFamily="34" charset="0"/>
                <a:ea typeface="Verdana" panose="020B0604030504040204" pitchFamily="34" charset="0"/>
              </a:rPr>
              <a:t>kuo arčiau (pageidautina normalioje klasėje ir normalioje mokykloje); </a:t>
            </a:r>
          </a:p>
          <a:p>
            <a:pPr marL="525780" indent="-457200">
              <a:buAutoNum type="arabicParenR"/>
            </a:pPr>
            <a:r>
              <a:rPr lang="lt-LT" sz="2800" dirty="0">
                <a:latin typeface="Verdana" panose="020B0604030504040204" pitchFamily="34" charset="0"/>
                <a:ea typeface="Verdana" panose="020B0604030504040204" pitchFamily="34" charset="0"/>
              </a:rPr>
              <a:t>kuo trumpiau.</a:t>
            </a:r>
            <a:endParaRPr lang="en-GB"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02996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883" y="897148"/>
            <a:ext cx="10619117" cy="5512278"/>
          </a:xfrm>
        </p:spPr>
        <p:txBody>
          <a:bodyPr/>
          <a:lstStyle/>
          <a:p>
            <a:pPr marL="68580" indent="0" algn="ctr">
              <a:buNone/>
            </a:pPr>
            <a:r>
              <a:rPr lang="lt-LT" sz="6000" dirty="0">
                <a:latin typeface="Verdana" panose="020B0604030504040204" pitchFamily="34" charset="0"/>
                <a:ea typeface="Verdana" panose="020B0604030504040204" pitchFamily="34" charset="0"/>
              </a:rPr>
              <a:t>SUP turinčių mokinių mokymosi pasiekimų vertinimo pedagoginiai aspektai</a:t>
            </a:r>
            <a:endParaRPr lang="en-GB" sz="6000" dirty="0">
              <a:latin typeface="Verdana" panose="020B0604030504040204" pitchFamily="34" charset="0"/>
              <a:ea typeface="Verdana" panose="020B0604030504040204" pitchFamily="34" charset="0"/>
            </a:endParaRPr>
          </a:p>
          <a:p>
            <a:endParaRPr lang="en-GB" dirty="0"/>
          </a:p>
        </p:txBody>
      </p:sp>
    </p:spTree>
    <p:extLst>
      <p:ext uri="{BB962C8B-B14F-4D97-AF65-F5344CB8AC3E}">
        <p14:creationId xmlns:p14="http://schemas.microsoft.com/office/powerpoint/2010/main" val="4082884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9125" y="1026543"/>
            <a:ext cx="10627743" cy="5348377"/>
          </a:xfrm>
        </p:spPr>
        <p:txBody>
          <a:bodyPr>
            <a:normAutofit/>
          </a:bodyPr>
          <a:lstStyle/>
          <a:p>
            <a:pPr marL="68580" indent="0" algn="ctr">
              <a:buNone/>
            </a:pPr>
            <a:endParaRPr lang="en-GB" sz="4000" dirty="0">
              <a:latin typeface="Verdana" panose="020B0604030504040204" pitchFamily="34" charset="0"/>
              <a:ea typeface="Verdana" panose="020B0604030504040204" pitchFamily="34" charset="0"/>
            </a:endParaRPr>
          </a:p>
          <a:p>
            <a:pPr marL="68580" indent="0" algn="ctr">
              <a:buNone/>
            </a:pPr>
            <a:r>
              <a:rPr lang="lt-LT" sz="4000" dirty="0">
                <a:latin typeface="Verdana" panose="020B0604030504040204" pitchFamily="34" charset="0"/>
                <a:ea typeface="Verdana" panose="020B0604030504040204" pitchFamily="34" charset="0"/>
              </a:rPr>
              <a:t>Lietuvoje nėra atskiros vertinimo tvarkos SUP mokiniams, besimokantiems integruotose mokyklose. </a:t>
            </a:r>
            <a:endParaRPr lang="en-GB" sz="4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67210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845389"/>
            <a:ext cx="10636369" cy="1325275"/>
          </a:xfrm>
        </p:spPr>
        <p:txBody>
          <a:bodyPr>
            <a:noAutofit/>
          </a:bodyPr>
          <a:lstStyle/>
          <a:p>
            <a:pPr algn="ctr"/>
            <a:r>
              <a:rPr lang="lt-LT" dirty="0">
                <a:latin typeface="Verdana" panose="020B0604030504040204" pitchFamily="34" charset="0"/>
                <a:ea typeface="Verdana" panose="020B0604030504040204" pitchFamily="34" charset="0"/>
              </a:rPr>
              <a:t>Į</a:t>
            </a:r>
            <a:r>
              <a:rPr lang="en-GB" dirty="0">
                <a:latin typeface="Verdana" panose="020B0604030504040204" pitchFamily="34" charset="0"/>
                <a:ea typeface="Verdana" panose="020B0604030504040204" pitchFamily="34" charset="0"/>
              </a:rPr>
              <a:t> POREIKIUS </a:t>
            </a:r>
            <a:r>
              <a:rPr lang="lt-LT" dirty="0">
                <a:latin typeface="Verdana" panose="020B0604030504040204" pitchFamily="34" charset="0"/>
                <a:ea typeface="Verdana" panose="020B0604030504040204" pitchFamily="34" charset="0"/>
              </a:rPr>
              <a:t>ORIENTUOTAS VERTINIMAS</a:t>
            </a:r>
            <a:endParaRPr lang="en-GB"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854015" y="2323652"/>
            <a:ext cx="10515599" cy="4016763"/>
          </a:xfrm>
        </p:spPr>
        <p:txBody>
          <a:bodyPr/>
          <a:lstStyle/>
          <a:p>
            <a:pPr marL="68580" indent="0">
              <a:buNone/>
            </a:pPr>
            <a:r>
              <a:rPr lang="lt-LT" dirty="0"/>
              <a:t>  </a:t>
            </a:r>
            <a:r>
              <a:rPr lang="lt-LT" sz="2800" dirty="0">
                <a:latin typeface="Verdana" panose="020B0604030504040204" pitchFamily="34" charset="0"/>
                <a:ea typeface="Verdana" panose="020B0604030504040204" pitchFamily="34" charset="0"/>
              </a:rPr>
              <a:t>Į poreikius orientuoto vertinimo modelis veikia pagal principą, kad visos rekomendacijos, gautos iš pirminio mokinio poreikių vertinimo, turėtų pasitarnauti jo individualizuotai programai ir suteikti aiškias gaires mokymo ir reguliariojo vertinimo tikslams.</a:t>
            </a:r>
            <a:endParaRPr lang="en-GB"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87916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004" y="897147"/>
            <a:ext cx="10601864" cy="940279"/>
          </a:xfrm>
        </p:spPr>
        <p:txBody>
          <a:bodyPr/>
          <a:lstStyle/>
          <a:p>
            <a:pPr algn="ctr"/>
            <a:r>
              <a:rPr lang="lt-LT" dirty="0">
                <a:latin typeface="Verdana" panose="020B0604030504040204" pitchFamily="34" charset="0"/>
                <a:ea typeface="Verdana" panose="020B0604030504040204" pitchFamily="34" charset="0"/>
              </a:rPr>
              <a:t>PAGRINDINIS VERTINIMO TIKSLAS</a:t>
            </a:r>
            <a:endParaRPr lang="en-GB"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85004" y="2323652"/>
            <a:ext cx="10601863" cy="3982257"/>
          </a:xfrm>
        </p:spPr>
        <p:txBody>
          <a:bodyPr>
            <a:normAutofit/>
          </a:bodyPr>
          <a:lstStyle/>
          <a:p>
            <a:pPr marL="68580" indent="0" algn="ctr">
              <a:buNone/>
            </a:pPr>
            <a:endParaRPr lang="lt-LT" sz="4000" dirty="0">
              <a:latin typeface="Verdana" panose="020B0604030504040204" pitchFamily="34" charset="0"/>
              <a:ea typeface="Verdana" panose="020B0604030504040204" pitchFamily="34" charset="0"/>
            </a:endParaRPr>
          </a:p>
          <a:p>
            <a:pPr marL="68580" indent="0" algn="ctr">
              <a:buNone/>
            </a:pPr>
            <a:r>
              <a:rPr lang="lt-LT" sz="4000" dirty="0">
                <a:latin typeface="Verdana" panose="020B0604030504040204" pitchFamily="34" charset="0"/>
                <a:ea typeface="Verdana" panose="020B0604030504040204" pitchFamily="34" charset="0"/>
              </a:rPr>
              <a:t>Atrasti tinkamas komunikacijos priemones tėvams, vaikams ir mokyklai </a:t>
            </a:r>
            <a:endParaRPr lang="en-GB" sz="4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89626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840448BE-923C-4D2C-B9A1-2D1AD58574C3}"/>
              </a:ext>
            </a:extLst>
          </p:cNvPr>
          <p:cNvSpPr>
            <a:spLocks noGrp="1"/>
          </p:cNvSpPr>
          <p:nvPr>
            <p:ph idx="1"/>
          </p:nvPr>
        </p:nvSpPr>
        <p:spPr>
          <a:xfrm>
            <a:off x="834501" y="1029810"/>
            <a:ext cx="10591060" cy="4802819"/>
          </a:xfrm>
        </p:spPr>
        <p:txBody>
          <a:bodyPr>
            <a:normAutofit/>
          </a:bodyPr>
          <a:lstStyle/>
          <a:p>
            <a:pPr marL="68580" indent="0" algn="ctr">
              <a:buNone/>
            </a:pPr>
            <a:r>
              <a:rPr lang="lt-LT" sz="6000" dirty="0">
                <a:latin typeface="Times New Roman" panose="02020603050405020304" pitchFamily="18" charset="0"/>
                <a:cs typeface="Times New Roman" panose="02020603050405020304" pitchFamily="18" charset="0"/>
              </a:rPr>
              <a:t>Švietimo įstatymo pakeitimo įstatymo dėl </a:t>
            </a:r>
            <a:r>
              <a:rPr lang="lt-LT" sz="6000" dirty="0" err="1">
                <a:latin typeface="Times New Roman" panose="02020603050405020304" pitchFamily="18" charset="0"/>
                <a:cs typeface="Times New Roman" panose="02020603050405020304" pitchFamily="18" charset="0"/>
              </a:rPr>
              <a:t>įtraukties</a:t>
            </a:r>
            <a:r>
              <a:rPr lang="lt-LT" sz="6000" dirty="0">
                <a:latin typeface="Times New Roman" panose="02020603050405020304" pitchFamily="18" charset="0"/>
                <a:cs typeface="Times New Roman" panose="02020603050405020304" pitchFamily="18" charset="0"/>
              </a:rPr>
              <a:t> įgyvendinimo 2021–2024 metų veiksmų planas</a:t>
            </a:r>
          </a:p>
        </p:txBody>
      </p:sp>
    </p:spTree>
    <p:extLst>
      <p:ext uri="{BB962C8B-B14F-4D97-AF65-F5344CB8AC3E}">
        <p14:creationId xmlns:p14="http://schemas.microsoft.com/office/powerpoint/2010/main" val="3819517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004" y="793629"/>
            <a:ext cx="10610490" cy="1224951"/>
          </a:xfrm>
        </p:spPr>
        <p:txBody>
          <a:bodyPr>
            <a:noAutofit/>
          </a:bodyPr>
          <a:lstStyle/>
          <a:p>
            <a:pPr algn="ctr"/>
            <a:r>
              <a:rPr lang="lt-LT" dirty="0">
                <a:latin typeface="Verdana" panose="020B0604030504040204" pitchFamily="34" charset="0"/>
                <a:ea typeface="Verdana" panose="020B0604030504040204" pitchFamily="34" charset="0"/>
              </a:rPr>
              <a:t>Principai, kuriais paremtas </a:t>
            </a:r>
            <a:r>
              <a:rPr lang="lt-LT" dirty="0" err="1">
                <a:latin typeface="Verdana" panose="020B0604030504040204" pitchFamily="34" charset="0"/>
                <a:ea typeface="Verdana" panose="020B0604030504040204" pitchFamily="34" charset="0"/>
              </a:rPr>
              <a:t>įtraukusis</a:t>
            </a:r>
            <a:r>
              <a:rPr lang="lt-LT" dirty="0">
                <a:latin typeface="Verdana" panose="020B0604030504040204" pitchFamily="34" charset="0"/>
                <a:ea typeface="Verdana" panose="020B0604030504040204" pitchFamily="34" charset="0"/>
              </a:rPr>
              <a:t> vertinimas </a:t>
            </a:r>
            <a:endParaRPr lang="en-GB"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85004" y="2018580"/>
            <a:ext cx="10610489" cy="4373594"/>
          </a:xfrm>
        </p:spPr>
        <p:txBody>
          <a:bodyPr>
            <a:normAutofit/>
          </a:bodyPr>
          <a:lstStyle/>
          <a:p>
            <a:r>
              <a:rPr lang="lt-LT" sz="2800" dirty="0">
                <a:latin typeface="Verdana" panose="020B0604030504040204" pitchFamily="34" charset="0"/>
                <a:ea typeface="Verdana" panose="020B0604030504040204" pitchFamily="34" charset="0"/>
              </a:rPr>
              <a:t>Visos vertinimo procedūros turėtų būti naudojamos, siekiant informuoti ir palengvinti visų mokinių mokymąsi;</a:t>
            </a:r>
          </a:p>
          <a:p>
            <a:r>
              <a:rPr lang="lt-LT" sz="2800" dirty="0">
                <a:latin typeface="Verdana" panose="020B0604030504040204" pitchFamily="34" charset="0"/>
                <a:ea typeface="Verdana" panose="020B0604030504040204" pitchFamily="34" charset="0"/>
              </a:rPr>
              <a:t>Visiems mokiniams turi būti suteikta teisė dalyvauti vertinimo procedūrose; </a:t>
            </a:r>
          </a:p>
          <a:p>
            <a:r>
              <a:rPr lang="lt-LT" sz="2800" dirty="0">
                <a:latin typeface="Verdana" panose="020B0604030504040204" pitchFamily="34" charset="0"/>
                <a:ea typeface="Verdana" panose="020B0604030504040204" pitchFamily="34" charset="0"/>
              </a:rPr>
              <a:t>SUP mokinio poreikių aptarimas ir atsakomybė už juos turėtų būti įtraukti tiek į bendrąsias, tiek į specifines SUP vertinimo strategijas; </a:t>
            </a:r>
          </a:p>
          <a:p>
            <a:pPr marL="68580" indent="0">
              <a:buNone/>
            </a:pPr>
            <a:endParaRPr lang="lt-LT" dirty="0"/>
          </a:p>
        </p:txBody>
      </p:sp>
    </p:spTree>
    <p:extLst>
      <p:ext uri="{BB962C8B-B14F-4D97-AF65-F5344CB8AC3E}">
        <p14:creationId xmlns:p14="http://schemas.microsoft.com/office/powerpoint/2010/main" val="3628951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6763" y="1009291"/>
            <a:ext cx="10489720" cy="4823338"/>
          </a:xfrm>
        </p:spPr>
        <p:txBody>
          <a:bodyPr>
            <a:normAutofit/>
          </a:bodyPr>
          <a:lstStyle/>
          <a:p>
            <a:r>
              <a:rPr lang="lt-LT" sz="2800" dirty="0">
                <a:latin typeface="Verdana" panose="020B0604030504040204" pitchFamily="34" charset="0"/>
                <a:ea typeface="Verdana" panose="020B0604030504040204" pitchFamily="34" charset="0"/>
              </a:rPr>
              <a:t>Visos vertinimo procedūros turi viena kitą papildyti ir informuoti; </a:t>
            </a:r>
          </a:p>
          <a:p>
            <a:r>
              <a:rPr lang="lt-LT" sz="2800" dirty="0">
                <a:latin typeface="Verdana" panose="020B0604030504040204" pitchFamily="34" charset="0"/>
                <a:ea typeface="Verdana" panose="020B0604030504040204" pitchFamily="34" charset="0"/>
              </a:rPr>
              <a:t>Visos vertinimo procedūros turi siekti įvairovės nustatant ir vertinant visų mokinių individualią mokymosi pažangą ir pasiekimus; </a:t>
            </a:r>
          </a:p>
          <a:p>
            <a:r>
              <a:rPr lang="lt-LT" sz="2800" dirty="0" err="1">
                <a:latin typeface="Verdana" panose="020B0604030504040204" pitchFamily="34" charset="0"/>
                <a:ea typeface="Verdana" panose="020B0604030504040204" pitchFamily="34" charset="0"/>
              </a:rPr>
              <a:t>Įtraukusis</a:t>
            </a:r>
            <a:r>
              <a:rPr lang="lt-LT" sz="2800" dirty="0">
                <a:latin typeface="Verdana" panose="020B0604030504040204" pitchFamily="34" charset="0"/>
                <a:ea typeface="Verdana" panose="020B0604030504040204" pitchFamily="34" charset="0"/>
              </a:rPr>
              <a:t> vertinimas turi vykti užkertant kelią segregacijai, kiek tik įmanoma vengiant </a:t>
            </a:r>
            <a:r>
              <a:rPr lang="lt-LT" sz="2800" dirty="0" err="1">
                <a:latin typeface="Verdana" panose="020B0604030504040204" pitchFamily="34" charset="0"/>
                <a:ea typeface="Verdana" panose="020B0604030504040204" pitchFamily="34" charset="0"/>
              </a:rPr>
              <a:t>stigmatizavimo</a:t>
            </a:r>
            <a:r>
              <a:rPr lang="lt-LT" sz="2800" dirty="0">
                <a:latin typeface="Verdana" panose="020B0604030504040204" pitchFamily="34" charset="0"/>
                <a:ea typeface="Verdana" panose="020B0604030504040204" pitchFamily="34" charset="0"/>
              </a:rPr>
              <a:t> ir skiriant dėmesį mokymo ir mokymosi praktikai, kuri palengvina</a:t>
            </a:r>
            <a:r>
              <a:rPr lang="en-US" sz="2800" dirty="0">
                <a:latin typeface="Verdana" panose="020B0604030504040204" pitchFamily="34" charset="0"/>
                <a:ea typeface="Verdana" panose="020B0604030504040204" pitchFamily="34" charset="0"/>
              </a:rPr>
              <a:t> </a:t>
            </a:r>
            <a:r>
              <a:rPr lang="lt-LT" sz="2800" dirty="0" err="1">
                <a:latin typeface="Verdana" panose="020B0604030504040204" pitchFamily="34" charset="0"/>
                <a:ea typeface="Verdana" panose="020B0604030504040204" pitchFamily="34" charset="0"/>
              </a:rPr>
              <a:t>įtrauktį</a:t>
            </a:r>
            <a:r>
              <a:rPr lang="lt-LT" sz="2800" dirty="0">
                <a:latin typeface="Verdana" panose="020B0604030504040204" pitchFamily="34" charset="0"/>
                <a:ea typeface="Verdana" panose="020B0604030504040204" pitchFamily="34" charset="0"/>
              </a:rPr>
              <a:t>.</a:t>
            </a:r>
            <a:endParaRPr lang="en-GB" dirty="0"/>
          </a:p>
        </p:txBody>
      </p:sp>
    </p:spTree>
    <p:extLst>
      <p:ext uri="{BB962C8B-B14F-4D97-AF65-F5344CB8AC3E}">
        <p14:creationId xmlns:p14="http://schemas.microsoft.com/office/powerpoint/2010/main" val="2881356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378" y="845390"/>
            <a:ext cx="10688128" cy="715992"/>
          </a:xfrm>
        </p:spPr>
        <p:txBody>
          <a:bodyPr/>
          <a:lstStyle/>
          <a:p>
            <a:pPr algn="ctr"/>
            <a:r>
              <a:rPr lang="lt-LT" dirty="0">
                <a:latin typeface="Verdana" panose="020B0604030504040204" pitchFamily="34" charset="0"/>
                <a:ea typeface="Verdana" panose="020B0604030504040204" pitchFamily="34" charset="0"/>
              </a:rPr>
              <a:t>Įtraukiojo vertinimo objektas </a:t>
            </a:r>
            <a:endParaRPr lang="en-GB"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76378" y="2323652"/>
            <a:ext cx="10688127" cy="3999510"/>
          </a:xfrm>
        </p:spPr>
        <p:txBody>
          <a:bodyPr>
            <a:normAutofit/>
          </a:bodyPr>
          <a:lstStyle/>
          <a:p>
            <a:r>
              <a:rPr lang="lt-LT" sz="2800" dirty="0">
                <a:latin typeface="Verdana" panose="020B0604030504040204" pitchFamily="34" charset="0"/>
                <a:ea typeface="Verdana" panose="020B0604030504040204" pitchFamily="34" charset="0"/>
              </a:rPr>
              <a:t>Įtraukiojo vertinimo paskirtis turėtų būti visų mokinių integruotoje aplinkoje mokymosi gerinimas; </a:t>
            </a:r>
          </a:p>
          <a:p>
            <a:r>
              <a:rPr lang="lt-LT" sz="2800" dirty="0">
                <a:latin typeface="Verdana" panose="020B0604030504040204" pitchFamily="34" charset="0"/>
                <a:ea typeface="Verdana" panose="020B0604030504040204" pitchFamily="34" charset="0"/>
              </a:rPr>
              <a:t>Visos vertinimo procedūros, metodai ir priemonės turėtų būti informatyvūs ir padėti mokytojams jų darbe; </a:t>
            </a:r>
          </a:p>
          <a:p>
            <a:r>
              <a:rPr lang="lt-LT" sz="2800" dirty="0">
                <a:latin typeface="Verdana" panose="020B0604030504040204" pitchFamily="34" charset="0"/>
                <a:ea typeface="Verdana" panose="020B0604030504040204" pitchFamily="34" charset="0"/>
              </a:rPr>
              <a:t>Į </a:t>
            </a:r>
            <a:r>
              <a:rPr lang="lt-LT" sz="2800" dirty="0" err="1">
                <a:latin typeface="Verdana" panose="020B0604030504040204" pitchFamily="34" charset="0"/>
                <a:ea typeface="Verdana" panose="020B0604030504040204" pitchFamily="34" charset="0"/>
              </a:rPr>
              <a:t>įtraukųjį</a:t>
            </a:r>
            <a:r>
              <a:rPr lang="lt-LT" sz="2800" dirty="0">
                <a:latin typeface="Verdana" panose="020B0604030504040204" pitchFamily="34" charset="0"/>
                <a:ea typeface="Verdana" panose="020B0604030504040204" pitchFamily="34" charset="0"/>
              </a:rPr>
              <a:t> vertinimą gali būti įtraukta eilė vertinimo procedūrų, kurios įgyvendina kitus tikslus, be mokymo ir mokymosi. </a:t>
            </a:r>
            <a:endParaRPr lang="en-GB"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79266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872" y="845389"/>
            <a:ext cx="10705381" cy="785003"/>
          </a:xfrm>
        </p:spPr>
        <p:txBody>
          <a:bodyPr/>
          <a:lstStyle/>
          <a:p>
            <a:pPr algn="ctr"/>
            <a:r>
              <a:rPr lang="lt-LT" dirty="0">
                <a:latin typeface="Verdana" panose="020B0604030504040204" pitchFamily="34" charset="0"/>
                <a:ea typeface="Verdana" panose="020B0604030504040204" pitchFamily="34" charset="0"/>
              </a:rPr>
              <a:t>Įtraukiojo vertinimo metodai </a:t>
            </a:r>
            <a:endParaRPr lang="en-GB"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810883" y="1949570"/>
            <a:ext cx="10636370" cy="4399472"/>
          </a:xfrm>
        </p:spPr>
        <p:txBody>
          <a:bodyPr>
            <a:normAutofit/>
          </a:bodyPr>
          <a:lstStyle/>
          <a:p>
            <a:r>
              <a:rPr lang="lt-LT" sz="2800" dirty="0" err="1">
                <a:latin typeface="Verdana" panose="020B0604030504040204" pitchFamily="34" charset="0"/>
                <a:ea typeface="Verdana" panose="020B0604030504040204" pitchFamily="34" charset="0"/>
              </a:rPr>
              <a:t>Įtraukiąjame</a:t>
            </a:r>
            <a:r>
              <a:rPr lang="lt-LT" sz="2800" dirty="0">
                <a:latin typeface="Verdana" panose="020B0604030504040204" pitchFamily="34" charset="0"/>
                <a:ea typeface="Verdana" panose="020B0604030504040204" pitchFamily="34" charset="0"/>
              </a:rPr>
              <a:t> vertinime yra keletas metodų ir strategijų, skirtų mokinių vertinimui; </a:t>
            </a:r>
          </a:p>
          <a:p>
            <a:r>
              <a:rPr lang="lt-LT" sz="2800" dirty="0">
                <a:latin typeface="Verdana" panose="020B0604030504040204" pitchFamily="34" charset="0"/>
                <a:ea typeface="Verdana" panose="020B0604030504040204" pitchFamily="34" charset="0"/>
              </a:rPr>
              <a:t>Jų visų bendras esminis bruožas yra informacijos apie mokinių mokymąsi rinkimas; </a:t>
            </a:r>
          </a:p>
          <a:p>
            <a:r>
              <a:rPr lang="lt-LT" sz="2800" dirty="0">
                <a:latin typeface="Verdana" panose="020B0604030504040204" pitchFamily="34" charset="0"/>
                <a:ea typeface="Verdana" panose="020B0604030504040204" pitchFamily="34" charset="0"/>
              </a:rPr>
              <a:t>Įtraukiojo vertinimo metodai suteikia informaciją apie mokymosi rezultatus ir baigtį, o taip pat suteikia mokytojams informacijos apie tai, kaip galima tobulinti ir gerinti individualų mokinių ar mokinių grupių mokymosi procesą ateityje;</a:t>
            </a:r>
          </a:p>
        </p:txBody>
      </p:sp>
    </p:spTree>
    <p:extLst>
      <p:ext uri="{BB962C8B-B14F-4D97-AF65-F5344CB8AC3E}">
        <p14:creationId xmlns:p14="http://schemas.microsoft.com/office/powerpoint/2010/main" val="2509546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3630" y="879894"/>
            <a:ext cx="10601863" cy="5495027"/>
          </a:xfrm>
        </p:spPr>
        <p:txBody>
          <a:bodyPr>
            <a:normAutofit/>
          </a:bodyPr>
          <a:lstStyle/>
          <a:p>
            <a:r>
              <a:rPr lang="lt-LT" sz="2800" dirty="0">
                <a:latin typeface="Verdana" panose="020B0604030504040204" pitchFamily="34" charset="0"/>
                <a:ea typeface="Verdana" panose="020B0604030504040204" pitchFamily="34" charset="0"/>
              </a:rPr>
              <a:t>Vertinimo metodai turėtų siekti suteikti pridėtinės vertės informaciją apie mokinio mokymosi pažangą ir tobulėjimą, o taip pat ir momentinę informaciją; </a:t>
            </a:r>
          </a:p>
          <a:p>
            <a:r>
              <a:rPr lang="lt-LT" sz="2800" dirty="0">
                <a:latin typeface="Verdana" panose="020B0604030504040204" pitchFamily="34" charset="0"/>
                <a:ea typeface="Verdana" panose="020B0604030504040204" pitchFamily="34" charset="0"/>
              </a:rPr>
              <a:t>Bet kokia vertinimo informacija turi būti suderinta su tam tikra situacija ir ugdymo aplinka, taip pat reikia atsižvelgti ir į visus namų aplinkos faktorius, kurie gali turėti įtakos mokinio mokymuisi; </a:t>
            </a:r>
          </a:p>
          <a:p>
            <a:r>
              <a:rPr lang="lt-LT" sz="2800" dirty="0" err="1">
                <a:latin typeface="Verdana" panose="020B0604030504040204" pitchFamily="34" charset="0"/>
                <a:ea typeface="Verdana" panose="020B0604030504040204" pitchFamily="34" charset="0"/>
              </a:rPr>
              <a:t>Įtraukusis</a:t>
            </a:r>
            <a:r>
              <a:rPr lang="lt-LT" sz="2800" dirty="0">
                <a:latin typeface="Verdana" panose="020B0604030504040204" pitchFamily="34" charset="0"/>
                <a:ea typeface="Verdana" panose="020B0604030504040204" pitchFamily="34" charset="0"/>
              </a:rPr>
              <a:t> vertinimas turi išsiplėsti iki faktorių, padedančių individualaus mokinio vertinimui tam, kad būtų įmanoma priimti kuo daugiau efektyvių sprendimų, susijusių su mokyklos, klasės administravimu ir pagalba. </a:t>
            </a:r>
            <a:endParaRPr lang="en-GB" sz="2800" dirty="0">
              <a:latin typeface="Verdana" panose="020B0604030504040204" pitchFamily="34" charset="0"/>
              <a:ea typeface="Verdana" panose="020B0604030504040204" pitchFamily="34" charset="0"/>
            </a:endParaRPr>
          </a:p>
          <a:p>
            <a:endParaRPr lang="en-GB" dirty="0"/>
          </a:p>
        </p:txBody>
      </p:sp>
    </p:spTree>
    <p:extLst>
      <p:ext uri="{BB962C8B-B14F-4D97-AF65-F5344CB8AC3E}">
        <p14:creationId xmlns:p14="http://schemas.microsoft.com/office/powerpoint/2010/main" val="1698451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498" y="810883"/>
            <a:ext cx="10705381" cy="1147313"/>
          </a:xfrm>
        </p:spPr>
        <p:txBody>
          <a:bodyPr>
            <a:noAutofit/>
          </a:bodyPr>
          <a:lstStyle/>
          <a:p>
            <a:pPr algn="ctr"/>
            <a:r>
              <a:rPr lang="lt-LT" dirty="0">
                <a:latin typeface="Verdana" panose="020B0604030504040204" pitchFamily="34" charset="0"/>
                <a:ea typeface="Verdana" panose="020B0604030504040204" pitchFamily="34" charset="0"/>
              </a:rPr>
              <a:t>Asmenys, dalyvaujantys </a:t>
            </a:r>
            <a:r>
              <a:rPr lang="lt-LT" dirty="0" err="1">
                <a:latin typeface="Verdana" panose="020B0604030504040204" pitchFamily="34" charset="0"/>
                <a:ea typeface="Verdana" panose="020B0604030504040204" pitchFamily="34" charset="0"/>
              </a:rPr>
              <a:t>įtraukiąjame</a:t>
            </a:r>
            <a:r>
              <a:rPr lang="lt-LT" dirty="0">
                <a:latin typeface="Verdana" panose="020B0604030504040204" pitchFamily="34" charset="0"/>
                <a:ea typeface="Verdana" panose="020B0604030504040204" pitchFamily="34" charset="0"/>
              </a:rPr>
              <a:t> vertinime </a:t>
            </a:r>
            <a:endParaRPr lang="en-GB"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810883" y="2323652"/>
            <a:ext cx="10644996" cy="4034016"/>
          </a:xfrm>
        </p:spPr>
        <p:txBody>
          <a:bodyPr>
            <a:normAutofit/>
          </a:bodyPr>
          <a:lstStyle/>
          <a:p>
            <a:r>
              <a:rPr lang="lt-LT" sz="2800" dirty="0">
                <a:latin typeface="Verdana" panose="020B0604030504040204" pitchFamily="34" charset="0"/>
                <a:ea typeface="Verdana" panose="020B0604030504040204" pitchFamily="34" charset="0"/>
              </a:rPr>
              <a:t>Į </a:t>
            </a:r>
            <a:r>
              <a:rPr lang="lt-LT" sz="2800" dirty="0" err="1">
                <a:latin typeface="Verdana" panose="020B0604030504040204" pitchFamily="34" charset="0"/>
                <a:ea typeface="Verdana" panose="020B0604030504040204" pitchFamily="34" charset="0"/>
              </a:rPr>
              <a:t>įtraukųjį</a:t>
            </a:r>
            <a:r>
              <a:rPr lang="lt-LT" sz="2800" dirty="0">
                <a:latin typeface="Verdana" panose="020B0604030504040204" pitchFamily="34" charset="0"/>
                <a:ea typeface="Verdana" panose="020B0604030504040204" pitchFamily="34" charset="0"/>
              </a:rPr>
              <a:t> vertinimą yra įtraukti ir aktyviai dalyvauja klasės mokytojai, mokiniai, tėvai, bendraklasiai ir kiti potencialūs vertintojai ar vertinimo proceso dalyviai; </a:t>
            </a:r>
          </a:p>
          <a:p>
            <a:r>
              <a:rPr lang="lt-LT" sz="2800" dirty="0">
                <a:latin typeface="Verdana" panose="020B0604030504040204" pitchFamily="34" charset="0"/>
                <a:ea typeface="Verdana" panose="020B0604030504040204" pitchFamily="34" charset="0"/>
              </a:rPr>
              <a:t>Įtraukiojo vertinimo procedūros turi būti suformuotos, remiantis bendru supratimu apie vertinimą ir </a:t>
            </a:r>
            <a:r>
              <a:rPr lang="lt-LT" sz="2800" dirty="0" err="1">
                <a:latin typeface="Verdana" panose="020B0604030504040204" pitchFamily="34" charset="0"/>
                <a:ea typeface="Verdana" panose="020B0604030504040204" pitchFamily="34" charset="0"/>
              </a:rPr>
              <a:t>įtrauktį</a:t>
            </a:r>
            <a:r>
              <a:rPr lang="lt-LT" sz="2800" dirty="0">
                <a:latin typeface="Verdana" panose="020B0604030504040204" pitchFamily="34" charset="0"/>
                <a:ea typeface="Verdana" panose="020B0604030504040204" pitchFamily="34" charset="0"/>
              </a:rPr>
              <a:t> bei jų reikšmę, o taip pat dalyvavimo ir bendradarbiavimo tarp skirtingų tarpininkų vertinime principais; </a:t>
            </a:r>
          </a:p>
          <a:p>
            <a:pPr marL="68580" indent="0">
              <a:buNone/>
            </a:pPr>
            <a:endParaRPr lang="lt-LT" dirty="0"/>
          </a:p>
        </p:txBody>
      </p:sp>
    </p:spTree>
    <p:extLst>
      <p:ext uri="{BB962C8B-B14F-4D97-AF65-F5344CB8AC3E}">
        <p14:creationId xmlns:p14="http://schemas.microsoft.com/office/powerpoint/2010/main" val="263941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883" y="819509"/>
            <a:ext cx="10636370" cy="5512279"/>
          </a:xfrm>
        </p:spPr>
        <p:txBody>
          <a:bodyPr/>
          <a:lstStyle/>
          <a:p>
            <a:endParaRPr lang="lt-LT" sz="2800" dirty="0">
              <a:latin typeface="Verdana" panose="020B0604030504040204" pitchFamily="34" charset="0"/>
              <a:ea typeface="Verdana" panose="020B0604030504040204" pitchFamily="34" charset="0"/>
            </a:endParaRPr>
          </a:p>
          <a:p>
            <a:r>
              <a:rPr lang="lt-LT" sz="2800" dirty="0">
                <a:latin typeface="Verdana" panose="020B0604030504040204" pitchFamily="34" charset="0"/>
                <a:ea typeface="Verdana" panose="020B0604030504040204" pitchFamily="34" charset="0"/>
              </a:rPr>
              <a:t>Bet kuris vertinimas turi siekti tapti suteikiančiu suinteresuotam mokiniui galių, suteikiančiu supratimą apie savo mokymąsi, o taip pat tampa ir motyvacijos šaltiniu, kuris skatina tolesnį mokymąsi; </a:t>
            </a:r>
          </a:p>
          <a:p>
            <a:r>
              <a:rPr lang="lt-LT" sz="2800" dirty="0">
                <a:latin typeface="Verdana" panose="020B0604030504040204" pitchFamily="34" charset="0"/>
                <a:ea typeface="Verdana" panose="020B0604030504040204" pitchFamily="34" charset="0"/>
              </a:rPr>
              <a:t>Visi mokiniai turi teisę dalyvauti </a:t>
            </a:r>
            <a:r>
              <a:rPr lang="lt-LT" sz="2800" dirty="0" err="1">
                <a:latin typeface="Verdana" panose="020B0604030504040204" pitchFamily="34" charset="0"/>
                <a:ea typeface="Verdana" panose="020B0604030504040204" pitchFamily="34" charset="0"/>
              </a:rPr>
              <a:t>įtraukiąjame</a:t>
            </a:r>
            <a:r>
              <a:rPr lang="lt-LT" sz="2800" dirty="0">
                <a:latin typeface="Verdana" panose="020B0604030504040204" pitchFamily="34" charset="0"/>
                <a:ea typeface="Verdana" panose="020B0604030504040204" pitchFamily="34" charset="0"/>
              </a:rPr>
              <a:t> vertinime – mokiniai turintys SUP ir jų klasės draugai.</a:t>
            </a:r>
            <a:endParaRPr lang="en-GB" dirty="0"/>
          </a:p>
        </p:txBody>
      </p:sp>
    </p:spTree>
    <p:extLst>
      <p:ext uri="{BB962C8B-B14F-4D97-AF65-F5344CB8AC3E}">
        <p14:creationId xmlns:p14="http://schemas.microsoft.com/office/powerpoint/2010/main" val="1178347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6" y="724619"/>
            <a:ext cx="10662248" cy="698739"/>
          </a:xfrm>
        </p:spPr>
        <p:txBody>
          <a:bodyPr>
            <a:noAutofit/>
          </a:bodyPr>
          <a:lstStyle/>
          <a:p>
            <a:pPr algn="ctr"/>
            <a:r>
              <a:rPr lang="lt-LT" dirty="0">
                <a:latin typeface="Verdana" panose="020B0604030504040204" pitchFamily="34" charset="0"/>
                <a:ea typeface="Verdana" panose="020B0604030504040204" pitchFamily="34" charset="0"/>
              </a:rPr>
              <a:t>Vertinimas ugdymo procese </a:t>
            </a:r>
            <a:endParaRPr lang="en-GB"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33246" y="2323652"/>
            <a:ext cx="10662247" cy="4025390"/>
          </a:xfrm>
        </p:spPr>
        <p:txBody>
          <a:bodyPr>
            <a:normAutofit/>
          </a:bodyPr>
          <a:lstStyle/>
          <a:p>
            <a:r>
              <a:rPr lang="lt-LT" sz="5400" dirty="0">
                <a:latin typeface="Verdana" panose="020B0604030504040204" pitchFamily="34" charset="0"/>
                <a:ea typeface="Verdana" panose="020B0604030504040204" pitchFamily="34" charset="0"/>
              </a:rPr>
              <a:t>diagnostinis; </a:t>
            </a:r>
          </a:p>
          <a:p>
            <a:r>
              <a:rPr lang="lt-LT" sz="5400" dirty="0">
                <a:latin typeface="Verdana" panose="020B0604030504040204" pitchFamily="34" charset="0"/>
                <a:ea typeface="Verdana" panose="020B0604030504040204" pitchFamily="34" charset="0"/>
              </a:rPr>
              <a:t>formuojamasis; </a:t>
            </a:r>
          </a:p>
          <a:p>
            <a:r>
              <a:rPr lang="lt-LT" sz="5400" dirty="0">
                <a:latin typeface="Verdana" panose="020B0604030504040204" pitchFamily="34" charset="0"/>
                <a:ea typeface="Verdana" panose="020B0604030504040204" pitchFamily="34" charset="0"/>
              </a:rPr>
              <a:t>apibendrinamasis. </a:t>
            </a:r>
          </a:p>
          <a:p>
            <a:pPr marL="68580" indent="0">
              <a:buNone/>
            </a:pPr>
            <a:endParaRPr lang="lt-LT" dirty="0"/>
          </a:p>
        </p:txBody>
      </p:sp>
    </p:spTree>
    <p:extLst>
      <p:ext uri="{BB962C8B-B14F-4D97-AF65-F5344CB8AC3E}">
        <p14:creationId xmlns:p14="http://schemas.microsoft.com/office/powerpoint/2010/main" val="2802544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828136"/>
            <a:ext cx="10765765" cy="1259456"/>
          </a:xfrm>
        </p:spPr>
        <p:txBody>
          <a:bodyPr>
            <a:noAutofit/>
          </a:bodyPr>
          <a:lstStyle/>
          <a:p>
            <a:pPr algn="ctr"/>
            <a:r>
              <a:rPr lang="lt-LT" dirty="0">
                <a:latin typeface="Verdana" panose="020B0604030504040204" pitchFamily="34" charset="0"/>
                <a:ea typeface="Verdana" panose="020B0604030504040204" pitchFamily="34" charset="0"/>
              </a:rPr>
              <a:t>Diagnostinis(SUP) mokinių mokymosi pasiekimų vertinimas </a:t>
            </a:r>
            <a:endParaRPr lang="en-GB"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33245" y="2323652"/>
            <a:ext cx="10765765" cy="4085774"/>
          </a:xfrm>
        </p:spPr>
        <p:txBody>
          <a:bodyPr>
            <a:normAutofit/>
          </a:bodyPr>
          <a:lstStyle/>
          <a:p>
            <a:r>
              <a:rPr lang="lt-LT" sz="2800" dirty="0">
                <a:latin typeface="Verdana" panose="020B0604030504040204" pitchFamily="34" charset="0"/>
                <a:ea typeface="Verdana" panose="020B0604030504040204" pitchFamily="34" charset="0"/>
              </a:rPr>
              <a:t>Siekiama pažinti mokinių gebėjimus, socialinę patirtį, realųjį žinių lygį, mokymosi sunkumus ir, atsižvelgiant į šiuos rodiklius, planuoti ugdymo turinį. </a:t>
            </a:r>
          </a:p>
          <a:p>
            <a:r>
              <a:rPr lang="lt-LT" sz="2800" dirty="0">
                <a:latin typeface="Verdana" panose="020B0604030504040204" pitchFamily="34" charset="0"/>
                <a:ea typeface="Verdana" panose="020B0604030504040204" pitchFamily="34" charset="0"/>
              </a:rPr>
              <a:t>Mokymo(</a:t>
            </a:r>
            <a:r>
              <a:rPr lang="lt-LT" sz="2800" dirty="0" err="1">
                <a:latin typeface="Verdana" panose="020B0604030504040204" pitchFamily="34" charset="0"/>
                <a:ea typeface="Verdana" panose="020B0604030504040204" pitchFamily="34" charset="0"/>
              </a:rPr>
              <a:t>si</a:t>
            </a:r>
            <a:r>
              <a:rPr lang="lt-LT" sz="2800" dirty="0">
                <a:latin typeface="Verdana" panose="020B0604030504040204" pitchFamily="34" charset="0"/>
                <a:ea typeface="Verdana" panose="020B0604030504040204" pitchFamily="34" charset="0"/>
              </a:rPr>
              <a:t>) proceso metu šio tikslo paprastai siekiama kiekvieno kurso pradžioje (jeigu to reikia), norint išsiaiškinti besimokančiųjų edukacinius ir specialiuosius ugdymosi poreikius bei žinias, mokėjimus ir įgūdžius, reikalingus tolimesniam ugdymo procesui. </a:t>
            </a:r>
          </a:p>
          <a:p>
            <a:endParaRPr lang="lt-LT" dirty="0"/>
          </a:p>
          <a:p>
            <a:pPr marL="68580" indent="0">
              <a:buNone/>
            </a:pPr>
            <a:endParaRPr lang="en-GB" dirty="0"/>
          </a:p>
        </p:txBody>
      </p:sp>
    </p:spTree>
    <p:extLst>
      <p:ext uri="{BB962C8B-B14F-4D97-AF65-F5344CB8AC3E}">
        <p14:creationId xmlns:p14="http://schemas.microsoft.com/office/powerpoint/2010/main" val="1907293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498" y="793630"/>
            <a:ext cx="10739887" cy="1147313"/>
          </a:xfrm>
        </p:spPr>
        <p:txBody>
          <a:bodyPr>
            <a:noAutofit/>
          </a:bodyPr>
          <a:lstStyle/>
          <a:p>
            <a:pPr algn="ctr"/>
            <a:r>
              <a:rPr lang="lt-LT" dirty="0">
                <a:latin typeface="Verdana" panose="020B0604030504040204" pitchFamily="34" charset="0"/>
                <a:ea typeface="Verdana" panose="020B0604030504040204" pitchFamily="34" charset="0"/>
              </a:rPr>
              <a:t>Atlikdamas (SUP) mokinių formuojamąjį vertinimą </a:t>
            </a:r>
            <a:endParaRPr lang="en-GB"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828137" y="2104844"/>
            <a:ext cx="10662248" cy="4166559"/>
          </a:xfrm>
        </p:spPr>
        <p:txBody>
          <a:bodyPr/>
          <a:lstStyle/>
          <a:p>
            <a:r>
              <a:rPr lang="lt-LT" sz="2800" dirty="0">
                <a:latin typeface="Verdana" panose="020B0604030504040204" pitchFamily="34" charset="0"/>
                <a:ea typeface="Verdana" panose="020B0604030504040204" pitchFamily="34" charset="0"/>
              </a:rPr>
              <a:t>Mokytojas turi surinkti duomenis apie mokinių nesuprastas, neįsisavintas, temas; </a:t>
            </a:r>
          </a:p>
          <a:p>
            <a:r>
              <a:rPr lang="lt-LT" sz="2800" dirty="0">
                <a:latin typeface="Verdana" panose="020B0604030504040204" pitchFamily="34" charset="0"/>
                <a:ea typeface="Verdana" panose="020B0604030504040204" pitchFamily="34" charset="0"/>
              </a:rPr>
              <a:t>Išsiaiškinti, kaip mokinys pats vertina savo žinias, pasiekimus;</a:t>
            </a:r>
          </a:p>
          <a:p>
            <a:r>
              <a:rPr lang="lt-LT" sz="2800" dirty="0">
                <a:latin typeface="Verdana" panose="020B0604030504040204" pitchFamily="34" charset="0"/>
                <a:ea typeface="Verdana" panose="020B0604030504040204" pitchFamily="34" charset="0"/>
              </a:rPr>
              <a:t>Patikslinti kokias temas būtina kartoti, kokių temų reikia atsisakyti ar papildomai paaiškinti.</a:t>
            </a:r>
            <a:r>
              <a:rPr lang="lt-LT" dirty="0"/>
              <a:t> </a:t>
            </a:r>
            <a:endParaRPr lang="en-GB" dirty="0"/>
          </a:p>
          <a:p>
            <a:endParaRPr lang="en-GB" dirty="0"/>
          </a:p>
        </p:txBody>
      </p:sp>
    </p:spTree>
    <p:extLst>
      <p:ext uri="{BB962C8B-B14F-4D97-AF65-F5344CB8AC3E}">
        <p14:creationId xmlns:p14="http://schemas.microsoft.com/office/powerpoint/2010/main" val="2921539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3087DD30-3711-4474-9C1C-328B6F00D127}"/>
              </a:ext>
            </a:extLst>
          </p:cNvPr>
          <p:cNvSpPr>
            <a:spLocks noGrp="1"/>
          </p:cNvSpPr>
          <p:nvPr>
            <p:ph idx="1"/>
          </p:nvPr>
        </p:nvSpPr>
        <p:spPr>
          <a:xfrm>
            <a:off x="745724" y="878890"/>
            <a:ext cx="10591059" cy="5530788"/>
          </a:xfrm>
        </p:spPr>
        <p:txBody>
          <a:bodyPr>
            <a:normAutofit/>
          </a:bodyPr>
          <a:lstStyle/>
          <a:p>
            <a:pPr marL="68580" indent="0" algn="ctr">
              <a:buNone/>
            </a:pPr>
            <a:endParaRPr lang="lt-LT" sz="3200" dirty="0">
              <a:latin typeface="Times New Roman" panose="02020603050405020304" pitchFamily="18" charset="0"/>
              <a:cs typeface="Times New Roman" panose="02020603050405020304" pitchFamily="18" charset="0"/>
            </a:endParaRPr>
          </a:p>
          <a:p>
            <a:pPr marL="68580" indent="0" algn="ctr">
              <a:buNone/>
            </a:pPr>
            <a:endParaRPr lang="lt-LT" sz="3200" dirty="0">
              <a:latin typeface="Times New Roman" panose="02020603050405020304" pitchFamily="18" charset="0"/>
              <a:cs typeface="Times New Roman" panose="02020603050405020304" pitchFamily="18" charset="0"/>
            </a:endParaRPr>
          </a:p>
          <a:p>
            <a:pPr marL="68580" indent="0" algn="ctr">
              <a:buNone/>
            </a:pPr>
            <a:r>
              <a:rPr lang="lt-LT" sz="3200" b="1" dirty="0">
                <a:latin typeface="Times New Roman" panose="02020603050405020304" pitchFamily="18" charset="0"/>
                <a:cs typeface="Times New Roman" panose="02020603050405020304" pitchFamily="18" charset="0"/>
              </a:rPr>
              <a:t>Plano tikslas </a:t>
            </a:r>
            <a:r>
              <a:rPr lang="lt-LT" sz="3200" dirty="0">
                <a:latin typeface="Times New Roman" panose="02020603050405020304" pitchFamily="18" charset="0"/>
                <a:cs typeface="Times New Roman" panose="02020603050405020304" pitchFamily="18" charset="0"/>
              </a:rPr>
              <a:t>– pašalinti fizines, informacines, socialines kliūtis kiekvienam vaikui mokytis drauge su savo bendraamžiais jam artimiausioje ugdymo įstaigoje ir suteikti reikalingą, jo ugdymosi poreikius atliepiančią pagalbą.</a:t>
            </a:r>
          </a:p>
        </p:txBody>
      </p:sp>
    </p:spTree>
    <p:extLst>
      <p:ext uri="{BB962C8B-B14F-4D97-AF65-F5344CB8AC3E}">
        <p14:creationId xmlns:p14="http://schemas.microsoft.com/office/powerpoint/2010/main" val="4066911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499" y="776378"/>
            <a:ext cx="10739885" cy="690114"/>
          </a:xfrm>
        </p:spPr>
        <p:txBody>
          <a:bodyPr>
            <a:noAutofit/>
          </a:bodyPr>
          <a:lstStyle/>
          <a:p>
            <a:pPr algn="ctr"/>
            <a:r>
              <a:rPr lang="lt-LT" dirty="0">
                <a:latin typeface="Verdana" panose="020B0604030504040204" pitchFamily="34" charset="0"/>
                <a:ea typeface="Verdana" panose="020B0604030504040204" pitchFamily="34" charset="0"/>
              </a:rPr>
              <a:t>Formuojantis vertinimo procesas </a:t>
            </a:r>
            <a:endParaRPr lang="en-GB"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50499" y="1863306"/>
            <a:ext cx="10653622" cy="4528868"/>
          </a:xfrm>
        </p:spPr>
        <p:txBody>
          <a:bodyPr>
            <a:normAutofit/>
          </a:bodyPr>
          <a:lstStyle/>
          <a:p>
            <a:r>
              <a:rPr lang="lt-LT" sz="2800" dirty="0">
                <a:latin typeface="Verdana" panose="020B0604030504040204" pitchFamily="34" charset="0"/>
                <a:ea typeface="Verdana" panose="020B0604030504040204" pitchFamily="34" charset="0"/>
              </a:rPr>
              <a:t>Organizuojamas per visą dalyko mokymuisi skirtą laiką ir turi tris etapus:</a:t>
            </a:r>
            <a:br>
              <a:rPr lang="lt-LT" sz="2800" dirty="0">
                <a:latin typeface="Verdana" panose="020B0604030504040204" pitchFamily="34" charset="0"/>
                <a:ea typeface="Verdana" panose="020B0604030504040204" pitchFamily="34" charset="0"/>
              </a:rPr>
            </a:br>
            <a:r>
              <a:rPr lang="lt-LT" sz="2800" b="1" i="1" dirty="0">
                <a:latin typeface="Verdana" panose="020B0604030504040204" pitchFamily="34" charset="0"/>
                <a:ea typeface="Verdana" panose="020B0604030504040204" pitchFamily="34" charset="0"/>
              </a:rPr>
              <a:t>Užduoties atlikimo tikslas.</a:t>
            </a:r>
            <a:r>
              <a:rPr lang="lt-LT" sz="2800" dirty="0">
                <a:latin typeface="Verdana" panose="020B0604030504040204" pitchFamily="34" charset="0"/>
                <a:ea typeface="Verdana" panose="020B0604030504040204" pitchFamily="34" charset="0"/>
              </a:rPr>
              <a:t> Mokiniai turi suprasti užduotį, žinoti gerai atliktos užduoties kriterijus, kurie apima ir vertinimo kriterijus.</a:t>
            </a:r>
            <a:br>
              <a:rPr lang="lt-LT" sz="2800" dirty="0">
                <a:latin typeface="Verdana" panose="020B0604030504040204" pitchFamily="34" charset="0"/>
                <a:ea typeface="Verdana" panose="020B0604030504040204" pitchFamily="34" charset="0"/>
              </a:rPr>
            </a:br>
            <a:r>
              <a:rPr lang="lt-LT" sz="2800" b="1" i="1" dirty="0">
                <a:latin typeface="Verdana" panose="020B0604030504040204" pitchFamily="34" charset="0"/>
                <a:ea typeface="Verdana" panose="020B0604030504040204" pitchFamily="34" charset="0"/>
              </a:rPr>
              <a:t>Informacija apie gerai atliktą darbą. </a:t>
            </a:r>
            <a:r>
              <a:rPr lang="lt-LT" sz="2800" dirty="0">
                <a:latin typeface="Verdana" panose="020B0604030504040204" pitchFamily="34" charset="0"/>
                <a:ea typeface="Verdana" panose="020B0604030504040204" pitchFamily="34" charset="0"/>
              </a:rPr>
              <a:t>Mokiniai turi žinoti, ką jie padarė gerai, kodėl tai yra gerai. Negalima išmokti, jei nežinai, ką darai teisingai. Gali būti susiję su mokinio darbu, arba tuo, kaip jis dirbo - procesu.</a:t>
            </a:r>
            <a:r>
              <a:rPr lang="lt-LT" dirty="0"/>
              <a:t/>
            </a:r>
            <a:br>
              <a:rPr lang="lt-LT" dirty="0"/>
            </a:br>
            <a:endParaRPr lang="lt-LT" b="1" i="1" dirty="0"/>
          </a:p>
        </p:txBody>
      </p:sp>
    </p:spTree>
    <p:extLst>
      <p:ext uri="{BB962C8B-B14F-4D97-AF65-F5344CB8AC3E}">
        <p14:creationId xmlns:p14="http://schemas.microsoft.com/office/powerpoint/2010/main" val="406013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7751" y="957532"/>
            <a:ext cx="10593238" cy="5426015"/>
          </a:xfrm>
        </p:spPr>
        <p:txBody>
          <a:bodyPr/>
          <a:lstStyle/>
          <a:p>
            <a:pPr marL="68580" indent="0">
              <a:buNone/>
            </a:pPr>
            <a:r>
              <a:rPr lang="lt-LT" sz="2800" b="1" i="1" dirty="0">
                <a:latin typeface="Verdana" panose="020B0604030504040204" pitchFamily="34" charset="0"/>
                <a:ea typeface="Verdana" panose="020B0604030504040204" pitchFamily="34" charset="0"/>
              </a:rPr>
              <a:t>Informacija apie tobulintinas sritis. </a:t>
            </a:r>
            <a:r>
              <a:rPr lang="lt-LT" sz="2800" dirty="0">
                <a:latin typeface="Verdana" panose="020B0604030504040204" pitchFamily="34" charset="0"/>
                <a:ea typeface="Verdana" panose="020B0604030504040204" pitchFamily="34" charset="0"/>
              </a:rPr>
              <a:t>Mokinys turi žinoti, ką ir kaip reikia ištaisyti. Tokia informacija turi būti konstruktyvi ir pozityvi. </a:t>
            </a:r>
            <a:r>
              <a:rPr lang="lt-LT" sz="2800" b="1" dirty="0">
                <a:latin typeface="Verdana" panose="020B0604030504040204" pitchFamily="34" charset="0"/>
                <a:ea typeface="Verdana" panose="020B0604030504040204" pitchFamily="34" charset="0"/>
              </a:rPr>
              <a:t>Formuojamasis vertinimas, tai neoficialus grįžtamasis ryšys mokiniams, kol jie dar mokosi temą. </a:t>
            </a:r>
          </a:p>
          <a:p>
            <a:r>
              <a:rPr lang="lt-LT" sz="2800" dirty="0">
                <a:latin typeface="Verdana" panose="020B0604030504040204" pitchFamily="34" charset="0"/>
                <a:ea typeface="Verdana" panose="020B0604030504040204" pitchFamily="34" charset="0"/>
              </a:rPr>
              <a:t>Norint, kad vertinimas tikrai būtų formuojamasis, mokinys turi juo pasinaudoti; </a:t>
            </a:r>
          </a:p>
          <a:p>
            <a:r>
              <a:rPr lang="lt-LT" sz="2800" dirty="0">
                <a:latin typeface="Verdana" panose="020B0604030504040204" pitchFamily="34" charset="0"/>
                <a:ea typeface="Verdana" panose="020B0604030504040204" pitchFamily="34" charset="0"/>
              </a:rPr>
              <a:t>Formuojamąjį vertinimą gali pateikti mokytojas, mokinys taip pat gali įvertinti save.</a:t>
            </a:r>
            <a:endParaRPr lang="en-GB" sz="2800" dirty="0">
              <a:latin typeface="Verdana" panose="020B0604030504040204" pitchFamily="34" charset="0"/>
              <a:ea typeface="Verdana" panose="020B0604030504040204" pitchFamily="34" charset="0"/>
            </a:endParaRPr>
          </a:p>
          <a:p>
            <a:endParaRPr lang="en-GB" dirty="0"/>
          </a:p>
        </p:txBody>
      </p:sp>
    </p:spTree>
    <p:extLst>
      <p:ext uri="{BB962C8B-B14F-4D97-AF65-F5344CB8AC3E}">
        <p14:creationId xmlns:p14="http://schemas.microsoft.com/office/powerpoint/2010/main" val="1622682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498" y="836762"/>
            <a:ext cx="10739887" cy="1199072"/>
          </a:xfrm>
        </p:spPr>
        <p:txBody>
          <a:bodyPr>
            <a:noAutofit/>
          </a:bodyPr>
          <a:lstStyle/>
          <a:p>
            <a:pPr algn="ctr"/>
            <a:r>
              <a:rPr lang="lt-LT" b="1" dirty="0">
                <a:latin typeface="Verdana" panose="020B0604030504040204" pitchFamily="34" charset="0"/>
                <a:ea typeface="Verdana" panose="020B0604030504040204" pitchFamily="34" charset="0"/>
              </a:rPr>
              <a:t>SUP mokinių apibendrinamojo vertinimo tikslas</a:t>
            </a:r>
            <a:endParaRPr lang="en-GB"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50498" y="2323652"/>
            <a:ext cx="10679501" cy="4042642"/>
          </a:xfrm>
        </p:spPr>
        <p:txBody>
          <a:bodyPr/>
          <a:lstStyle/>
          <a:p>
            <a:r>
              <a:rPr lang="lt-LT" dirty="0"/>
              <a:t> </a:t>
            </a:r>
            <a:r>
              <a:rPr lang="lt-LT" sz="2800" dirty="0">
                <a:latin typeface="Verdana" panose="020B0604030504040204" pitchFamily="34" charset="0"/>
                <a:ea typeface="Verdana" panose="020B0604030504040204" pitchFamily="34" charset="0"/>
              </a:rPr>
              <a:t>Išsiaiškinti mokinių gerai susiformavusius gebėjimus, žinias, mokėjimus ir įgūdžius, taip pat šiuo vertinimu išaiškinamos ir žinių spragos, sunkiai šalinamos, specifinės klaidos, kartojamos temos bei apibendrinamas individualios ugdymo programos įsisavinimo lygis.</a:t>
            </a:r>
            <a:endParaRPr lang="en-GB"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78193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7751" y="802257"/>
            <a:ext cx="10679502" cy="5607169"/>
          </a:xfrm>
        </p:spPr>
        <p:txBody>
          <a:bodyPr>
            <a:noAutofit/>
          </a:bodyPr>
          <a:lstStyle/>
          <a:p>
            <a:pPr marL="68580" indent="0">
              <a:buNone/>
            </a:pPr>
            <a:r>
              <a:rPr lang="lt-LT" sz="2800" dirty="0">
                <a:latin typeface="Verdana" panose="020B0604030504040204" pitchFamily="34" charset="0"/>
                <a:ea typeface="Verdana" panose="020B0604030504040204" pitchFamily="34" charset="0"/>
              </a:rPr>
              <a:t>   Mokytojai, vertindami mokinius, naudoja skirtingus vertinimo tipus:</a:t>
            </a:r>
          </a:p>
          <a:p>
            <a:r>
              <a:rPr lang="lt-LT" sz="2800" dirty="0">
                <a:latin typeface="Verdana" panose="020B0604030504040204" pitchFamily="34" charset="0"/>
                <a:ea typeface="Verdana" panose="020B0604030504040204" pitchFamily="34" charset="0"/>
              </a:rPr>
              <a:t>norminį apibendrinamąjį (įvertina lyginant mokinius vienus su kitais, išrikiuoja, </a:t>
            </a:r>
            <a:r>
              <a:rPr lang="lt-LT" sz="2800" dirty="0" err="1">
                <a:latin typeface="Verdana" panose="020B0604030504040204" pitchFamily="34" charset="0"/>
                <a:ea typeface="Verdana" panose="020B0604030504040204" pitchFamily="34" charset="0"/>
              </a:rPr>
              <a:t>ranguoja</a:t>
            </a:r>
            <a:r>
              <a:rPr lang="lt-LT" sz="2800" dirty="0">
                <a:latin typeface="Verdana" panose="020B0604030504040204" pitchFamily="34" charset="0"/>
                <a:ea typeface="Verdana" panose="020B0604030504040204" pitchFamily="34" charset="0"/>
              </a:rPr>
              <a:t>, reitinguoja);</a:t>
            </a:r>
          </a:p>
          <a:p>
            <a:r>
              <a:rPr lang="lt-LT" sz="2800" dirty="0">
                <a:latin typeface="Verdana" panose="020B0604030504040204" pitchFamily="34" charset="0"/>
                <a:ea typeface="Verdana" panose="020B0604030504040204" pitchFamily="34" charset="0"/>
              </a:rPr>
              <a:t>norminį formuojamąjį (skatina mokinių norą konkuruoti);</a:t>
            </a:r>
          </a:p>
          <a:p>
            <a:r>
              <a:rPr lang="lt-LT" sz="2800" dirty="0" err="1">
                <a:latin typeface="Verdana" panose="020B0604030504040204" pitchFamily="34" charset="0"/>
                <a:ea typeface="Verdana" panose="020B0604030504040204" pitchFamily="34" charset="0"/>
              </a:rPr>
              <a:t>kriterinį</a:t>
            </a:r>
            <a:r>
              <a:rPr lang="lt-LT" sz="2800" dirty="0">
                <a:latin typeface="Verdana" panose="020B0604030504040204" pitchFamily="34" charset="0"/>
                <a:ea typeface="Verdana" panose="020B0604030504040204" pitchFamily="34" charset="0"/>
              </a:rPr>
              <a:t> apibendrinamąjį (nustato pasiekimų lygį pagal standartus, matuoja pažangą, tobulina ugdymo programas ir išsilavinimo standartus);</a:t>
            </a:r>
          </a:p>
          <a:p>
            <a:r>
              <a:rPr lang="lt-LT" sz="2800" dirty="0" err="1">
                <a:latin typeface="Verdana" panose="020B0604030504040204" pitchFamily="34" charset="0"/>
                <a:ea typeface="Verdana" panose="020B0604030504040204" pitchFamily="34" charset="0"/>
              </a:rPr>
              <a:t>kriterinį</a:t>
            </a:r>
            <a:r>
              <a:rPr lang="lt-LT" sz="2800" dirty="0">
                <a:latin typeface="Verdana" panose="020B0604030504040204" pitchFamily="34" charset="0"/>
                <a:ea typeface="Verdana" panose="020B0604030504040204" pitchFamily="34" charset="0"/>
              </a:rPr>
              <a:t> formuojamąjį (nustato konkretaus mokinio išmokimo pažangą ir trūkumus, tobulina mokymą ir mokymąsi. Gerina ugdymo kokybę, tobulina vertinimą.</a:t>
            </a:r>
          </a:p>
        </p:txBody>
      </p:sp>
    </p:spTree>
    <p:extLst>
      <p:ext uri="{BB962C8B-B14F-4D97-AF65-F5344CB8AC3E}">
        <p14:creationId xmlns:p14="http://schemas.microsoft.com/office/powerpoint/2010/main" val="3751262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6762" y="888522"/>
            <a:ext cx="10593237" cy="5477772"/>
          </a:xfrm>
        </p:spPr>
        <p:txBody>
          <a:bodyPr>
            <a:normAutofit/>
          </a:bodyPr>
          <a:lstStyle/>
          <a:p>
            <a:pPr marL="68580" indent="0">
              <a:buNone/>
            </a:pPr>
            <a:r>
              <a:rPr lang="lt-LT" dirty="0">
                <a:latin typeface="Verdana" panose="020B0604030504040204" pitchFamily="34" charset="0"/>
                <a:ea typeface="Verdana" panose="020B0604030504040204" pitchFamily="34" charset="0"/>
              </a:rPr>
              <a:t>    </a:t>
            </a:r>
            <a:r>
              <a:rPr lang="lt-LT" b="1" dirty="0">
                <a:latin typeface="Verdana" panose="020B0604030504040204" pitchFamily="34" charset="0"/>
                <a:ea typeface="Verdana" panose="020B0604030504040204" pitchFamily="34" charset="0"/>
              </a:rPr>
              <a:t>Būtent </a:t>
            </a:r>
            <a:r>
              <a:rPr lang="lt-LT" b="1" dirty="0" err="1">
                <a:latin typeface="Verdana" panose="020B0604030504040204" pitchFamily="34" charset="0"/>
                <a:ea typeface="Verdana" panose="020B0604030504040204" pitchFamily="34" charset="0"/>
              </a:rPr>
              <a:t>kriterinis</a:t>
            </a:r>
            <a:r>
              <a:rPr lang="lt-LT" b="1" dirty="0">
                <a:latin typeface="Verdana" panose="020B0604030504040204" pitchFamily="34" charset="0"/>
                <a:ea typeface="Verdana" panose="020B0604030504040204" pitchFamily="34" charset="0"/>
              </a:rPr>
              <a:t> formuojamasis vertinimas geriausiai tinka specialiųjų ugdymosi poreikių mokinių mokymosi pasiekimų vertinimui. </a:t>
            </a:r>
            <a:r>
              <a:rPr lang="lt-LT" dirty="0">
                <a:latin typeface="Verdana" panose="020B0604030504040204" pitchFamily="34" charset="0"/>
                <a:ea typeface="Verdana" panose="020B0604030504040204" pitchFamily="34" charset="0"/>
              </a:rPr>
              <a:t>Galima išskirti </a:t>
            </a:r>
            <a:r>
              <a:rPr lang="lt-LT" dirty="0" err="1">
                <a:latin typeface="Verdana" panose="020B0604030504040204" pitchFamily="34" charset="0"/>
                <a:ea typeface="Verdana" panose="020B0604030504040204" pitchFamily="34" charset="0"/>
              </a:rPr>
              <a:t>kriterinio</a:t>
            </a:r>
            <a:r>
              <a:rPr lang="lt-LT" dirty="0">
                <a:latin typeface="Verdana" panose="020B0604030504040204" pitchFamily="34" charset="0"/>
                <a:ea typeface="Verdana" panose="020B0604030504040204" pitchFamily="34" charset="0"/>
              </a:rPr>
              <a:t> formuojamojo vertinimo prioritetines kryptis:</a:t>
            </a:r>
          </a:p>
          <a:p>
            <a:r>
              <a:rPr lang="lt-LT" dirty="0">
                <a:latin typeface="Verdana" panose="020B0604030504040204" pitchFamily="34" charset="0"/>
                <a:ea typeface="Verdana" panose="020B0604030504040204" pitchFamily="34" charset="0"/>
              </a:rPr>
              <a:t>Išsiaiškinti SUP mokinių mokymosi pasiekimus ir numatyti būdus, kaip mokiniai galėtų siekti ugdymosi veiksmingumo;</a:t>
            </a:r>
          </a:p>
          <a:p>
            <a:r>
              <a:rPr lang="lt-LT" dirty="0">
                <a:latin typeface="Verdana" panose="020B0604030504040204" pitchFamily="34" charset="0"/>
                <a:ea typeface="Verdana" panose="020B0604030504040204" pitchFamily="34" charset="0"/>
              </a:rPr>
              <a:t>Įtraukti mokinį į savo mokymosi pasiekimų vertinimą ir įsivertinimą,</a:t>
            </a:r>
          </a:p>
          <a:p>
            <a:r>
              <a:rPr lang="lt-LT" dirty="0">
                <a:latin typeface="Verdana" panose="020B0604030504040204" pitchFamily="34" charset="0"/>
                <a:ea typeface="Verdana" panose="020B0604030504040204" pitchFamily="34" charset="0"/>
              </a:rPr>
              <a:t>Vertinti ne tik žinias, mokėjimus, įgūdžius, bet mokinio pastangas, mokymosi motyvaciją, kūrybiškumą, aktyvumą, dalyvavimą grupinėje veikloje;</a:t>
            </a:r>
          </a:p>
          <a:p>
            <a:r>
              <a:rPr lang="lt-LT" dirty="0">
                <a:latin typeface="Verdana" panose="020B0604030504040204" pitchFamily="34" charset="0"/>
                <a:ea typeface="Verdana" panose="020B0604030504040204" pitchFamily="34" charset="0"/>
              </a:rPr>
              <a:t>Didesnį dėmesį skirti paskatinimui, pagyrimui, individualumo  dėmesio skyrimui. </a:t>
            </a:r>
          </a:p>
          <a:p>
            <a:pPr marL="68580" indent="0">
              <a:buNone/>
            </a:pPr>
            <a:endParaRPr lang="en-GB" dirty="0"/>
          </a:p>
        </p:txBody>
      </p:sp>
    </p:spTree>
    <p:extLst>
      <p:ext uri="{BB962C8B-B14F-4D97-AF65-F5344CB8AC3E}">
        <p14:creationId xmlns:p14="http://schemas.microsoft.com/office/powerpoint/2010/main" val="352450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0499" y="854015"/>
            <a:ext cx="10662248" cy="5564037"/>
          </a:xfrm>
        </p:spPr>
        <p:txBody>
          <a:bodyPr/>
          <a:lstStyle/>
          <a:p>
            <a:r>
              <a:rPr lang="lt-LT" sz="2800" dirty="0">
                <a:latin typeface="Verdana" panose="020B0604030504040204" pitchFamily="34" charset="0"/>
                <a:ea typeface="Verdana" panose="020B0604030504040204" pitchFamily="34" charset="0"/>
              </a:rPr>
              <a:t>Vertinant SUP mokinių mokymosi pasiekimus šiuo vertinimo tipu visiškai nevertinama tai, ko mokinys nemoka;</a:t>
            </a:r>
          </a:p>
          <a:p>
            <a:r>
              <a:rPr lang="lt-LT" sz="2800" dirty="0">
                <a:latin typeface="Verdana" panose="020B0604030504040204" pitchFamily="34" charset="0"/>
                <a:ea typeface="Verdana" panose="020B0604030504040204" pitchFamily="34" charset="0"/>
              </a:rPr>
              <a:t>Individuali ugdymo programa sudaroma atsižvelgiant į mokinio gebėjimus, vadinasi vertinami gebėjimai, o ne mokymosi sunkumai;</a:t>
            </a:r>
          </a:p>
          <a:p>
            <a:r>
              <a:rPr lang="lt-LT" sz="2800" dirty="0">
                <a:latin typeface="Verdana" panose="020B0604030504040204" pitchFamily="34" charset="0"/>
                <a:ea typeface="Verdana" panose="020B0604030504040204" pitchFamily="34" charset="0"/>
              </a:rPr>
              <a:t>Atsisakoma vienpusiško, tik mokytojo atliekamo vertinimo. </a:t>
            </a:r>
            <a:endParaRPr lang="en-GB" sz="2800" dirty="0">
              <a:latin typeface="Verdana" panose="020B0604030504040204" pitchFamily="34" charset="0"/>
              <a:ea typeface="Verdana" panose="020B0604030504040204" pitchFamily="34" charset="0"/>
            </a:endParaRPr>
          </a:p>
          <a:p>
            <a:endParaRPr lang="en-GB" dirty="0"/>
          </a:p>
        </p:txBody>
      </p:sp>
    </p:spTree>
    <p:extLst>
      <p:ext uri="{BB962C8B-B14F-4D97-AF65-F5344CB8AC3E}">
        <p14:creationId xmlns:p14="http://schemas.microsoft.com/office/powerpoint/2010/main" val="2059798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6377" y="854016"/>
            <a:ext cx="10653623" cy="5538158"/>
          </a:xfrm>
        </p:spPr>
        <p:txBody>
          <a:bodyPr>
            <a:normAutofit/>
          </a:bodyPr>
          <a:lstStyle/>
          <a:p>
            <a:pPr marL="68580" indent="0">
              <a:buNone/>
            </a:pPr>
            <a:r>
              <a:rPr lang="lt-LT" sz="2800" dirty="0">
                <a:latin typeface="Verdana" panose="020B0604030504040204" pitchFamily="34" charset="0"/>
                <a:ea typeface="Verdana" panose="020B0604030504040204" pitchFamily="34" charset="0"/>
              </a:rPr>
              <a:t>        </a:t>
            </a:r>
            <a:r>
              <a:rPr lang="lt-LT" sz="2800" dirty="0" err="1">
                <a:latin typeface="Verdana" panose="020B0604030504040204" pitchFamily="34" charset="0"/>
                <a:ea typeface="Verdana" panose="020B0604030504040204" pitchFamily="34" charset="0"/>
              </a:rPr>
              <a:t>Maslow</a:t>
            </a:r>
            <a:r>
              <a:rPr lang="lt-LT" sz="2800" dirty="0">
                <a:latin typeface="Verdana" panose="020B0604030504040204" pitchFamily="34" charset="0"/>
                <a:ea typeface="Verdana" panose="020B0604030504040204" pitchFamily="34" charset="0"/>
              </a:rPr>
              <a:t> poreikių hierarchijoje yra nurodytas būdas, kaip motyvuoti mokinius - patenkinti jų </a:t>
            </a:r>
            <a:r>
              <a:rPr lang="lt-LT" sz="2800" b="1" dirty="0">
                <a:latin typeface="Verdana" panose="020B0604030504040204" pitchFamily="34" charset="0"/>
                <a:ea typeface="Verdana" panose="020B0604030504040204" pitchFamily="34" charset="0"/>
              </a:rPr>
              <a:t>priklausomybės, pagarbos ir saviraiškos poreikius. </a:t>
            </a:r>
          </a:p>
          <a:p>
            <a:pPr marL="68580" indent="0">
              <a:buNone/>
            </a:pPr>
            <a:r>
              <a:rPr lang="lt-LT" sz="2800" dirty="0">
                <a:latin typeface="Verdana" panose="020B0604030504040204" pitchFamily="34" charset="0"/>
                <a:ea typeface="Verdana" panose="020B0604030504040204" pitchFamily="34" charset="0"/>
              </a:rPr>
              <a:t>Pagirdami, paskatindami SUP mokinius, patenkiname jų priklausomybės poreikius. </a:t>
            </a:r>
          </a:p>
          <a:p>
            <a:pPr marL="68580" indent="0">
              <a:buNone/>
            </a:pPr>
            <a:r>
              <a:rPr lang="lt-LT" sz="2800" dirty="0">
                <a:latin typeface="Verdana" panose="020B0604030504040204" pitchFamily="34" charset="0"/>
                <a:ea typeface="Verdana" panose="020B0604030504040204" pitchFamily="34" charset="0"/>
              </a:rPr>
              <a:t>Mokiniai patiriantys mokymosi sėkmės džiaugsmą  patenkina pagarbos poreikį. </a:t>
            </a:r>
          </a:p>
          <a:p>
            <a:pPr marL="68580" indent="0">
              <a:buNone/>
            </a:pPr>
            <a:r>
              <a:rPr lang="lt-LT" sz="2800" dirty="0">
                <a:latin typeface="Verdana" panose="020B0604030504040204" pitchFamily="34" charset="0"/>
                <a:ea typeface="Verdana" panose="020B0604030504040204" pitchFamily="34" charset="0"/>
              </a:rPr>
              <a:t>Patirta sėkmė skatina mokinių susidomėjimą ugdomąją veikla ir taip patenkinami saviraiškos poreikiai. </a:t>
            </a:r>
          </a:p>
          <a:p>
            <a:pPr marL="68580" indent="0">
              <a:buNone/>
            </a:pPr>
            <a:r>
              <a:rPr lang="lt-LT" sz="2800" dirty="0">
                <a:latin typeface="Verdana" panose="020B0604030504040204" pitchFamily="34" charset="0"/>
                <a:ea typeface="Verdana" panose="020B0604030504040204" pitchFamily="34" charset="0"/>
              </a:rPr>
              <a:t>Susidomėję ugdomąją veikla mokiniai siekia žymesnių mokymosi rezultatų. </a:t>
            </a:r>
            <a:endParaRPr lang="en-GB"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3700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883" y="897147"/>
            <a:ext cx="10627743" cy="5486399"/>
          </a:xfrm>
        </p:spPr>
        <p:txBody>
          <a:bodyPr>
            <a:normAutofit/>
          </a:bodyPr>
          <a:lstStyle/>
          <a:p>
            <a:pPr marL="68580" indent="0">
              <a:buNone/>
            </a:pPr>
            <a:r>
              <a:rPr lang="lt-LT" sz="2800" dirty="0">
                <a:latin typeface="Verdana" panose="020B0604030504040204" pitchFamily="34" charset="0"/>
                <a:ea typeface="Verdana" panose="020B0604030504040204" pitchFamily="34" charset="0"/>
              </a:rPr>
              <a:t>     SUP mokinių mokymosi pasiekimai glaudžiai susiję su mokytojo pasirinktu mokymosi pasiekimų vertinimo tipu - </a:t>
            </a:r>
            <a:r>
              <a:rPr lang="lt-LT" sz="2800" b="1" dirty="0">
                <a:latin typeface="Verdana" panose="020B0604030504040204" pitchFamily="34" charset="0"/>
                <a:ea typeface="Verdana" panose="020B0604030504040204" pitchFamily="34" charset="0"/>
              </a:rPr>
              <a:t>paskatinamuoju ar kritikuojančiu. </a:t>
            </a:r>
          </a:p>
          <a:p>
            <a:pPr marL="68580" indent="0">
              <a:buNone/>
            </a:pPr>
            <a:r>
              <a:rPr lang="lt-LT" sz="2800" dirty="0">
                <a:latin typeface="Verdana" panose="020B0604030504040204" pitchFamily="34" charset="0"/>
                <a:ea typeface="Verdana" panose="020B0604030504040204" pitchFamily="34" charset="0"/>
              </a:rPr>
              <a:t>    Paskatintas mokinys patiria mokymosi sėkmę, atranda mokymosi motyvaciją ir pradeda tikėti savimi. </a:t>
            </a:r>
          </a:p>
          <a:p>
            <a:pPr marL="68580" indent="0">
              <a:buNone/>
            </a:pPr>
            <a:r>
              <a:rPr lang="lt-LT" sz="2800" dirty="0">
                <a:latin typeface="Verdana" panose="020B0604030504040204" pitchFamily="34" charset="0"/>
                <a:ea typeface="Verdana" panose="020B0604030504040204" pitchFamily="34" charset="0"/>
              </a:rPr>
              <a:t>    Pasitikėjimas savimi stiprina mokymosi motyvaciją, mokinys patiria dar didesnę sėkmę ir yra dar geriau įvertinamas mokytojo ir bendraklasių. </a:t>
            </a:r>
          </a:p>
          <a:p>
            <a:pPr marL="68580" indent="0">
              <a:buNone/>
            </a:pPr>
            <a:r>
              <a:rPr lang="lt-LT" sz="2800" dirty="0">
                <a:latin typeface="Verdana" panose="020B0604030504040204" pitchFamily="34" charset="0"/>
                <a:ea typeface="Verdana" panose="020B0604030504040204" pitchFamily="34" charset="0"/>
              </a:rPr>
              <a:t>   Paskatinamasis vertinimas sukuria sėkmės grandinę. </a:t>
            </a:r>
            <a:endParaRPr lang="en-GB"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76805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7751" y="966158"/>
            <a:ext cx="10662249" cy="5443268"/>
          </a:xfrm>
        </p:spPr>
        <p:txBody>
          <a:bodyPr>
            <a:normAutofit lnSpcReduction="10000"/>
          </a:bodyPr>
          <a:lstStyle/>
          <a:p>
            <a:pPr marL="68580" indent="0">
              <a:buNone/>
            </a:pPr>
            <a:r>
              <a:rPr lang="lt-LT" dirty="0"/>
              <a:t>                  </a:t>
            </a:r>
            <a:r>
              <a:rPr lang="lt-LT" sz="2800" dirty="0">
                <a:latin typeface="Verdana" panose="020B0604030504040204" pitchFamily="34" charset="0"/>
                <a:ea typeface="Verdana" panose="020B0604030504040204" pitchFamily="34" charset="0"/>
              </a:rPr>
              <a:t>Tačiau tą grandinę galima ir nutraukti... </a:t>
            </a:r>
          </a:p>
          <a:p>
            <a:pPr marL="68580" indent="0">
              <a:buNone/>
            </a:pPr>
            <a:r>
              <a:rPr lang="lt-LT" sz="2800" dirty="0">
                <a:latin typeface="Verdana" panose="020B0604030504040204" pitchFamily="34" charset="0"/>
                <a:ea typeface="Verdana" panose="020B0604030504040204" pitchFamily="34" charset="0"/>
              </a:rPr>
              <a:t>    Užtenka nepastebėti SUP mokinių daromos minimalios pažangos, nepaskatinti, nepagirti, dažniau pastebėti klaidas, kaip mokiniai netenka mokymosi motyvacijos, nepatiria mokymosi sėkmės, praranda pasitikėjimą savimi. </a:t>
            </a:r>
          </a:p>
          <a:p>
            <a:pPr marL="68580" indent="0">
              <a:buNone/>
            </a:pPr>
            <a:r>
              <a:rPr lang="lt-LT" sz="2800" dirty="0">
                <a:latin typeface="Verdana" panose="020B0604030504040204" pitchFamily="34" charset="0"/>
                <a:ea typeface="Verdana" panose="020B0604030504040204" pitchFamily="34" charset="0"/>
              </a:rPr>
              <a:t>     Nepasitikintys savimi SUP mokiniai nepatiria mokymosi sėkmės, neturi mokymosi motyvacijos ir nepasiekia žymesnių mokymosi pasiekimų.</a:t>
            </a:r>
          </a:p>
          <a:p>
            <a:pPr marL="68580" indent="0">
              <a:buNone/>
            </a:pPr>
            <a:r>
              <a:rPr lang="lt-LT" sz="2800" dirty="0">
                <a:latin typeface="Verdana" panose="020B0604030504040204" pitchFamily="34" charset="0"/>
                <a:ea typeface="Verdana" panose="020B0604030504040204" pitchFamily="34" charset="0"/>
              </a:rPr>
              <a:t>    Pasirinkdami kritikuojantį mokymosi pasiekimų vertinimą mokytojai </a:t>
            </a:r>
            <a:r>
              <a:rPr lang="lt-LT" sz="2800" dirty="0" err="1">
                <a:latin typeface="Verdana" panose="020B0604030504040204" pitchFamily="34" charset="0"/>
                <a:ea typeface="Verdana" panose="020B0604030504040204" pitchFamily="34" charset="0"/>
              </a:rPr>
              <a:t>pastūmėja</a:t>
            </a:r>
            <a:r>
              <a:rPr lang="lt-LT" sz="2800" dirty="0">
                <a:latin typeface="Verdana" panose="020B0604030504040204" pitchFamily="34" charset="0"/>
                <a:ea typeface="Verdana" panose="020B0604030504040204" pitchFamily="34" charset="0"/>
              </a:rPr>
              <a:t> mokinius mokymosi nesėkmėms. </a:t>
            </a:r>
            <a:endParaRPr lang="en-GB" sz="2800" dirty="0">
              <a:latin typeface="Verdana" panose="020B0604030504040204" pitchFamily="34" charset="0"/>
              <a:ea typeface="Verdana" panose="020B0604030504040204" pitchFamily="34" charset="0"/>
            </a:endParaRPr>
          </a:p>
          <a:p>
            <a:endParaRPr lang="en-GB" dirty="0"/>
          </a:p>
        </p:txBody>
      </p:sp>
    </p:spTree>
    <p:extLst>
      <p:ext uri="{BB962C8B-B14F-4D97-AF65-F5344CB8AC3E}">
        <p14:creationId xmlns:p14="http://schemas.microsoft.com/office/powerpoint/2010/main" val="3323165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6762" y="923026"/>
            <a:ext cx="10584611" cy="5469148"/>
          </a:xfrm>
        </p:spPr>
        <p:txBody>
          <a:bodyPr>
            <a:normAutofit/>
          </a:bodyPr>
          <a:lstStyle/>
          <a:p>
            <a:pPr marL="68580" indent="0">
              <a:buNone/>
            </a:pPr>
            <a:r>
              <a:rPr lang="lt-LT" sz="2800" dirty="0">
                <a:latin typeface="Verdana" panose="020B0604030504040204" pitchFamily="34" charset="0"/>
                <a:ea typeface="Verdana" panose="020B0604030504040204" pitchFamily="34" charset="0"/>
              </a:rPr>
              <a:t>     Kad taip neatsitiktų, mokytojai turi pasitikrinti savo vertinimo sistemą:</a:t>
            </a:r>
            <a:br>
              <a:rPr lang="lt-LT" sz="2800" dirty="0">
                <a:latin typeface="Verdana" panose="020B0604030504040204" pitchFamily="34" charset="0"/>
                <a:ea typeface="Verdana" panose="020B0604030504040204" pitchFamily="34" charset="0"/>
              </a:rPr>
            </a:br>
            <a:r>
              <a:rPr lang="lt-LT" sz="2800" dirty="0">
                <a:latin typeface="Verdana" panose="020B0604030504040204" pitchFamily="34" charset="0"/>
                <a:ea typeface="Verdana" panose="020B0604030504040204" pitchFamily="34" charset="0"/>
              </a:rPr>
              <a:t>1. Ar gerai pažįstate SUP mokinių gebėjimus, mokymosi sunkumus, specialiuosius ugdymosi poreikius? </a:t>
            </a:r>
          </a:p>
          <a:p>
            <a:pPr marL="68580" indent="0">
              <a:buNone/>
            </a:pPr>
            <a:r>
              <a:rPr lang="lt-LT" sz="2800" dirty="0">
                <a:latin typeface="Verdana" panose="020B0604030504040204" pitchFamily="34" charset="0"/>
                <a:ea typeface="Verdana" panose="020B0604030504040204" pitchFamily="34" charset="0"/>
              </a:rPr>
              <a:t>2. Ar Jūsų sudaryta individuali ugdymo programa atitinka mokinių gebėjimus? Ar mokiniui nesudėtinga ją įveikti?</a:t>
            </a:r>
            <a:br>
              <a:rPr lang="lt-LT" sz="2800" dirty="0">
                <a:latin typeface="Verdana" panose="020B0604030504040204" pitchFamily="34" charset="0"/>
                <a:ea typeface="Verdana" panose="020B0604030504040204" pitchFamily="34" charset="0"/>
              </a:rPr>
            </a:br>
            <a:r>
              <a:rPr lang="lt-LT" sz="2800" dirty="0">
                <a:latin typeface="Verdana" panose="020B0604030504040204" pitchFamily="34" charset="0"/>
                <a:ea typeface="Verdana" panose="020B0604030504040204" pitchFamily="34" charset="0"/>
              </a:rPr>
              <a:t>3. Ar vertinate kiekvieno SUP mokinio individualią pažangą, nelyginate jos su kitų mokinių mokymosi pasiekimais?</a:t>
            </a:r>
            <a:br>
              <a:rPr lang="lt-LT" sz="2800" dirty="0">
                <a:latin typeface="Verdana" panose="020B0604030504040204" pitchFamily="34" charset="0"/>
                <a:ea typeface="Verdana" panose="020B0604030504040204" pitchFamily="34" charset="0"/>
              </a:rPr>
            </a:br>
            <a:r>
              <a:rPr lang="lt-LT" sz="2800" dirty="0">
                <a:latin typeface="Verdana" panose="020B0604030504040204" pitchFamily="34" charset="0"/>
                <a:ea typeface="Verdana" panose="020B0604030504040204" pitchFamily="34" charset="0"/>
              </a:rPr>
              <a:t>4. Ar prisimenate, kad SUP mokiniai greitai pamiršta išmoktas temas, jas būtina nuolat kartoti?</a:t>
            </a:r>
            <a:r>
              <a:rPr lang="lt-LT" dirty="0"/>
              <a:t/>
            </a:r>
            <a:br>
              <a:rPr lang="lt-LT" dirty="0"/>
            </a:br>
            <a:endParaRPr lang="en-GB" dirty="0"/>
          </a:p>
        </p:txBody>
      </p:sp>
    </p:spTree>
    <p:extLst>
      <p:ext uri="{BB962C8B-B14F-4D97-AF65-F5344CB8AC3E}">
        <p14:creationId xmlns:p14="http://schemas.microsoft.com/office/powerpoint/2010/main" val="4170255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2C44FA7C-7DC8-48F6-8553-6ABFBD5FD6C3}"/>
              </a:ext>
            </a:extLst>
          </p:cNvPr>
          <p:cNvSpPr>
            <a:spLocks noGrp="1"/>
          </p:cNvSpPr>
          <p:nvPr>
            <p:ph idx="1"/>
          </p:nvPr>
        </p:nvSpPr>
        <p:spPr>
          <a:xfrm>
            <a:off x="790113" y="861134"/>
            <a:ext cx="10644326" cy="5539666"/>
          </a:xfrm>
        </p:spPr>
        <p:txBody>
          <a:bodyPr>
            <a:normAutofit/>
          </a:bodyPr>
          <a:lstStyle/>
          <a:p>
            <a:pPr marL="68580" indent="0">
              <a:buNone/>
            </a:pPr>
            <a:r>
              <a:rPr lang="lt-LT" sz="3200" dirty="0">
                <a:latin typeface="Times New Roman" panose="02020603050405020304" pitchFamily="18" charset="0"/>
                <a:cs typeface="Times New Roman" panose="02020603050405020304" pitchFamily="18" charset="0"/>
              </a:rPr>
              <a:t>       Švietimo sistema neužtikrina tinkamų sąlygų kiekvienam negalią ar specialiuosius ugdymosi poreikius turinčiam vaikui ugdytis kartu su savo bendraamžiais jam artimiausioje ugdymo įstaigoje. </a:t>
            </a:r>
          </a:p>
          <a:p>
            <a:pPr marL="68580" indent="0">
              <a:buNone/>
            </a:pPr>
            <a:r>
              <a:rPr lang="lt-LT" sz="3200" dirty="0">
                <a:latin typeface="Times New Roman" panose="02020603050405020304" pitchFamily="18" charset="0"/>
                <a:cs typeface="Times New Roman" panose="02020603050405020304" pitchFamily="18" charset="0"/>
              </a:rPr>
              <a:t>      Dalis negalią ar specialiuosius ugdymosi poreikius turinčių mokinių patiria izoliaciją, nes yra ugdomi specialiosiose mokyklose, kiti, nors ir mokosi bendrosios paskirties, tačiau jų poreikiams ne visuomet pritaikytose mokyklose negauna jiems reikiamos pagalbos ir paslaugų.</a:t>
            </a:r>
          </a:p>
        </p:txBody>
      </p:sp>
    </p:spTree>
    <p:extLst>
      <p:ext uri="{BB962C8B-B14F-4D97-AF65-F5344CB8AC3E}">
        <p14:creationId xmlns:p14="http://schemas.microsoft.com/office/powerpoint/2010/main" val="1839805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2257" y="914400"/>
            <a:ext cx="10601864" cy="5503653"/>
          </a:xfrm>
        </p:spPr>
        <p:txBody>
          <a:bodyPr>
            <a:normAutofit/>
          </a:bodyPr>
          <a:lstStyle/>
          <a:p>
            <a:pPr marL="68580" indent="0">
              <a:buNone/>
            </a:pPr>
            <a:r>
              <a:rPr lang="lt-LT" sz="2800" dirty="0">
                <a:latin typeface="Verdana" panose="020B0604030504040204" pitchFamily="34" charset="0"/>
                <a:ea typeface="Verdana" panose="020B0604030504040204" pitchFamily="34" charset="0"/>
              </a:rPr>
              <a:t>5. Ar domitės, ko mokinys nesuprato pamokoje, ką reikia paaiškinti dar kartą? </a:t>
            </a:r>
          </a:p>
          <a:p>
            <a:pPr marL="68580" indent="0">
              <a:buNone/>
            </a:pPr>
            <a:r>
              <a:rPr lang="lt-LT" sz="2800" dirty="0">
                <a:latin typeface="Verdana" panose="020B0604030504040204" pitchFamily="34" charset="0"/>
                <a:ea typeface="Verdana" panose="020B0604030504040204" pitchFamily="34" charset="0"/>
              </a:rPr>
              <a:t>6. Ar išsiaiškinate mokinio nuomonę apie atliktą darbą, leidžiate jam įsivertinti?</a:t>
            </a:r>
            <a:br>
              <a:rPr lang="lt-LT" sz="2800" dirty="0">
                <a:latin typeface="Verdana" panose="020B0604030504040204" pitchFamily="34" charset="0"/>
                <a:ea typeface="Verdana" panose="020B0604030504040204" pitchFamily="34" charset="0"/>
              </a:rPr>
            </a:br>
            <a:r>
              <a:rPr lang="lt-LT" sz="2800" dirty="0">
                <a:latin typeface="Verdana" panose="020B0604030504040204" pitchFamily="34" charset="0"/>
                <a:ea typeface="Verdana" panose="020B0604030504040204" pitchFamily="34" charset="0"/>
              </a:rPr>
              <a:t>7. Ar leidžiate mokiniui ištaisyti nurodytas klaidas ir vertinate ištaisytą darbą?</a:t>
            </a:r>
            <a:br>
              <a:rPr lang="lt-LT" sz="2800" dirty="0">
                <a:latin typeface="Verdana" panose="020B0604030504040204" pitchFamily="34" charset="0"/>
                <a:ea typeface="Verdana" panose="020B0604030504040204" pitchFamily="34" charset="0"/>
              </a:rPr>
            </a:br>
            <a:r>
              <a:rPr lang="lt-LT" sz="2800" dirty="0">
                <a:latin typeface="Verdana" panose="020B0604030504040204" pitchFamily="34" charset="0"/>
                <a:ea typeface="Verdana" panose="020B0604030504040204" pitchFamily="34" charset="0"/>
              </a:rPr>
              <a:t>8. Ar atkreipiate dėmesį ir vertinate tas mokinių savybes, kurios mažiausiai pastebimos?</a:t>
            </a:r>
            <a:br>
              <a:rPr lang="lt-LT" sz="2800" dirty="0">
                <a:latin typeface="Verdana" panose="020B0604030504040204" pitchFamily="34" charset="0"/>
                <a:ea typeface="Verdana" panose="020B0604030504040204" pitchFamily="34" charset="0"/>
              </a:rPr>
            </a:br>
            <a:r>
              <a:rPr lang="lt-LT" sz="2800" dirty="0">
                <a:latin typeface="Verdana" panose="020B0604030504040204" pitchFamily="34" charset="0"/>
                <a:ea typeface="Verdana" panose="020B0604030504040204" pitchFamily="34" charset="0"/>
              </a:rPr>
              <a:t>9. Ar dažnai pagiriate, paskatinate už minimalią pažangą? </a:t>
            </a:r>
            <a:br>
              <a:rPr lang="lt-LT" sz="2800" dirty="0">
                <a:latin typeface="Verdana" panose="020B0604030504040204" pitchFamily="34" charset="0"/>
                <a:ea typeface="Verdana" panose="020B0604030504040204" pitchFamily="34" charset="0"/>
              </a:rPr>
            </a:br>
            <a:r>
              <a:rPr lang="lt-LT" sz="2800" dirty="0">
                <a:latin typeface="Verdana" panose="020B0604030504040204" pitchFamily="34" charset="0"/>
                <a:ea typeface="Verdana" panose="020B0604030504040204" pitchFamily="34" charset="0"/>
              </a:rPr>
              <a:t> 10. Ar prisimenate, kad Jūsų vertinimas skatina mokinių mokymosi motyvaciją ir sėkmę, ugdo pasitikėjimą savimi</a:t>
            </a:r>
            <a:endParaRPr lang="en-GB"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04441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632" y="1027664"/>
            <a:ext cx="10593236" cy="1143000"/>
          </a:xfrm>
        </p:spPr>
        <p:txBody>
          <a:bodyPr>
            <a:normAutofit/>
          </a:bodyPr>
          <a:lstStyle/>
          <a:p>
            <a:pPr algn="ctr"/>
            <a:r>
              <a:rPr lang="lt-LT" sz="6000" dirty="0">
                <a:latin typeface="Verdana" panose="020B0604030504040204" pitchFamily="34" charset="0"/>
                <a:ea typeface="Verdana" panose="020B0604030504040204" pitchFamily="34" charset="0"/>
              </a:rPr>
              <a:t>AČIŪ UŽ KANTRYBĘ</a:t>
            </a:r>
            <a:endParaRPr lang="en-GB" sz="6000"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793631" y="2323652"/>
            <a:ext cx="10696754" cy="4025390"/>
          </a:xfrm>
        </p:spPr>
        <p:txBody>
          <a:bodyPr>
            <a:normAutofit/>
          </a:bodyPr>
          <a:lstStyle/>
          <a:p>
            <a:pPr marL="68580" indent="0" algn="ctr">
              <a:buNone/>
            </a:pPr>
            <a:r>
              <a:rPr lang="lt-LT" sz="8000" b="1" dirty="0">
                <a:latin typeface="Verdana" panose="020B0604030504040204" pitchFamily="34" charset="0"/>
                <a:ea typeface="Verdana" panose="020B0604030504040204" pitchFamily="34" charset="0"/>
              </a:rPr>
              <a:t>LAIKAS KLAUSIMAMS</a:t>
            </a:r>
            <a:endParaRPr lang="en-GB" sz="80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5499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2466A71-E08D-4EA9-815F-992D456CE62F}"/>
              </a:ext>
            </a:extLst>
          </p:cNvPr>
          <p:cNvSpPr>
            <a:spLocks noGrp="1"/>
          </p:cNvSpPr>
          <p:nvPr>
            <p:ph idx="1"/>
          </p:nvPr>
        </p:nvSpPr>
        <p:spPr>
          <a:xfrm>
            <a:off x="816746" y="736847"/>
            <a:ext cx="10582181" cy="5575175"/>
          </a:xfrm>
        </p:spPr>
        <p:txBody>
          <a:bodyPr>
            <a:normAutofit fontScale="77500" lnSpcReduction="20000"/>
          </a:bodyPr>
          <a:lstStyle/>
          <a:p>
            <a:r>
              <a:rPr lang="lt-LT" dirty="0"/>
              <a:t>Ališauskas, A. (2002). Vaikų raidos ypatingumų ir specialiųjų ugdymo(</a:t>
            </a:r>
            <a:r>
              <a:rPr lang="lt-LT" dirty="0" err="1"/>
              <a:t>si</a:t>
            </a:r>
            <a:r>
              <a:rPr lang="lt-LT" dirty="0"/>
              <a:t>) poreikių įvertinimas. Šiauliai: Šiaulių universiteto leidykla.</a:t>
            </a:r>
            <a:endParaRPr lang="en-US" dirty="0"/>
          </a:p>
          <a:p>
            <a:r>
              <a:rPr lang="lt-LT" dirty="0"/>
              <a:t>Ališauskas, A. (2005). Specialiųjų ugdymo(</a:t>
            </a:r>
            <a:r>
              <a:rPr lang="lt-LT" dirty="0" err="1"/>
              <a:t>si</a:t>
            </a:r>
            <a:r>
              <a:rPr lang="lt-LT" dirty="0"/>
              <a:t>) poreikių turinčių vaiko vertinimo kontroversijos: įvertinimas ar nuvertinimas? Pedagogika, 79, 161–166.</a:t>
            </a:r>
            <a:endParaRPr lang="en-US" dirty="0"/>
          </a:p>
          <a:p>
            <a:r>
              <a:rPr lang="lt-LT" dirty="0"/>
              <a:t>Ališauskas A., </a:t>
            </a:r>
            <a:r>
              <a:rPr lang="lt-LT" dirty="0" err="1"/>
              <a:t>Miltenienơ</a:t>
            </a:r>
            <a:r>
              <a:rPr lang="lt-LT" dirty="0"/>
              <a:t>, L. (2004). Bendradarbiavimas tenkinant specialiuosius poreikius. Šiauliai: Šiaulių universiteto leidykla. </a:t>
            </a:r>
            <a:endParaRPr lang="en-US" dirty="0"/>
          </a:p>
          <a:p>
            <a:r>
              <a:rPr lang="lt-LT" dirty="0" err="1"/>
              <a:t>Brodin</a:t>
            </a:r>
            <a:r>
              <a:rPr lang="lt-LT" dirty="0"/>
              <a:t>, J., </a:t>
            </a:r>
            <a:r>
              <a:rPr lang="lt-LT" dirty="0" err="1"/>
              <a:t>Lindstrand</a:t>
            </a:r>
            <a:r>
              <a:rPr lang="lt-LT" dirty="0"/>
              <a:t>, P. (2007). </a:t>
            </a:r>
            <a:r>
              <a:rPr lang="lt-LT" dirty="0" err="1"/>
              <a:t>Perspectives</a:t>
            </a:r>
            <a:r>
              <a:rPr lang="lt-LT" dirty="0"/>
              <a:t> </a:t>
            </a:r>
            <a:r>
              <a:rPr lang="lt-LT" dirty="0" err="1"/>
              <a:t>of</a:t>
            </a:r>
            <a:r>
              <a:rPr lang="lt-LT" dirty="0"/>
              <a:t> a </a:t>
            </a:r>
            <a:r>
              <a:rPr lang="lt-LT" dirty="0" err="1"/>
              <a:t>school</a:t>
            </a:r>
            <a:r>
              <a:rPr lang="lt-LT" dirty="0"/>
              <a:t> </a:t>
            </a:r>
            <a:r>
              <a:rPr lang="lt-LT" dirty="0" err="1"/>
              <a:t>for</a:t>
            </a:r>
            <a:r>
              <a:rPr lang="lt-LT" dirty="0"/>
              <a:t> </a:t>
            </a:r>
            <a:r>
              <a:rPr lang="lt-LT" dirty="0" err="1"/>
              <a:t>all</a:t>
            </a:r>
            <a:r>
              <a:rPr lang="lt-LT" dirty="0"/>
              <a:t>. International </a:t>
            </a:r>
            <a:r>
              <a:rPr lang="lt-LT" dirty="0" err="1"/>
              <a:t>Journal</a:t>
            </a:r>
            <a:r>
              <a:rPr lang="lt-LT" dirty="0"/>
              <a:t> </a:t>
            </a:r>
            <a:r>
              <a:rPr lang="lt-LT" dirty="0" err="1"/>
              <a:t>of</a:t>
            </a:r>
            <a:r>
              <a:rPr lang="lt-LT" dirty="0"/>
              <a:t> </a:t>
            </a:r>
            <a:r>
              <a:rPr lang="lt-LT" dirty="0" err="1"/>
              <a:t>Inclusive</a:t>
            </a:r>
            <a:r>
              <a:rPr lang="lt-LT" dirty="0"/>
              <a:t> </a:t>
            </a:r>
            <a:r>
              <a:rPr lang="lt-LT" dirty="0" err="1"/>
              <a:t>Education</a:t>
            </a:r>
            <a:r>
              <a:rPr lang="lt-LT" dirty="0"/>
              <a:t>, </a:t>
            </a:r>
            <a:r>
              <a:rPr lang="lt-LT" dirty="0" err="1"/>
              <a:t>vol</a:t>
            </a:r>
            <a:r>
              <a:rPr lang="lt-LT" dirty="0"/>
              <a:t>. 11, </a:t>
            </a:r>
            <a:r>
              <a:rPr lang="lt-LT" dirty="0" err="1"/>
              <a:t>Issue</a:t>
            </a:r>
            <a:r>
              <a:rPr lang="lt-LT" dirty="0"/>
              <a:t> 2, 133–145. </a:t>
            </a:r>
            <a:endParaRPr lang="en-US" dirty="0"/>
          </a:p>
          <a:p>
            <a:r>
              <a:rPr lang="lt-LT" dirty="0" err="1"/>
              <a:t>Farrell</a:t>
            </a:r>
            <a:r>
              <a:rPr lang="lt-LT" dirty="0"/>
              <a:t>, P., </a:t>
            </a:r>
            <a:r>
              <a:rPr lang="lt-LT" dirty="0" err="1"/>
              <a:t>Dyson</a:t>
            </a:r>
            <a:r>
              <a:rPr lang="lt-LT" dirty="0"/>
              <a:t>, A., </a:t>
            </a:r>
            <a:r>
              <a:rPr lang="lt-LT" dirty="0" err="1"/>
              <a:t>Polat</a:t>
            </a:r>
            <a:r>
              <a:rPr lang="lt-LT" dirty="0"/>
              <a:t>, F., </a:t>
            </a:r>
            <a:r>
              <a:rPr lang="lt-LT" dirty="0" err="1"/>
              <a:t>Hutcheson</a:t>
            </a:r>
            <a:r>
              <a:rPr lang="lt-LT" dirty="0"/>
              <a:t>, G., </a:t>
            </a:r>
            <a:r>
              <a:rPr lang="lt-LT" dirty="0" err="1"/>
              <a:t>Gallannaugh</a:t>
            </a:r>
            <a:r>
              <a:rPr lang="lt-LT" dirty="0"/>
              <a:t>, F. (2007). </a:t>
            </a:r>
            <a:r>
              <a:rPr lang="lt-LT" dirty="0" err="1"/>
              <a:t>Inclusion</a:t>
            </a:r>
            <a:r>
              <a:rPr lang="lt-LT" dirty="0"/>
              <a:t> </a:t>
            </a:r>
            <a:r>
              <a:rPr lang="lt-LT" dirty="0" err="1"/>
              <a:t>and</a:t>
            </a:r>
            <a:r>
              <a:rPr lang="lt-LT" dirty="0"/>
              <a:t> </a:t>
            </a:r>
            <a:r>
              <a:rPr lang="lt-LT" dirty="0" err="1"/>
              <a:t>achievement</a:t>
            </a:r>
            <a:r>
              <a:rPr lang="lt-LT" dirty="0"/>
              <a:t> </a:t>
            </a:r>
            <a:r>
              <a:rPr lang="lt-LT" dirty="0" err="1"/>
              <a:t>in</a:t>
            </a:r>
            <a:r>
              <a:rPr lang="lt-LT" dirty="0"/>
              <a:t> </a:t>
            </a:r>
            <a:r>
              <a:rPr lang="lt-LT" dirty="0" err="1"/>
              <a:t>mainstream</a:t>
            </a:r>
            <a:r>
              <a:rPr lang="lt-LT" dirty="0"/>
              <a:t> </a:t>
            </a:r>
            <a:r>
              <a:rPr lang="lt-LT" dirty="0" err="1"/>
              <a:t>schools</a:t>
            </a:r>
            <a:r>
              <a:rPr lang="lt-LT" dirty="0"/>
              <a:t>. </a:t>
            </a:r>
            <a:r>
              <a:rPr lang="lt-LT" dirty="0" err="1"/>
              <a:t>European</a:t>
            </a:r>
            <a:r>
              <a:rPr lang="lt-LT" dirty="0"/>
              <a:t> </a:t>
            </a:r>
            <a:r>
              <a:rPr lang="lt-LT" dirty="0" err="1"/>
              <a:t>Journal</a:t>
            </a:r>
            <a:r>
              <a:rPr lang="lt-LT" dirty="0"/>
              <a:t> </a:t>
            </a:r>
            <a:r>
              <a:rPr lang="lt-LT" dirty="0" err="1"/>
              <a:t>of</a:t>
            </a:r>
            <a:r>
              <a:rPr lang="lt-LT" dirty="0"/>
              <a:t> </a:t>
            </a:r>
            <a:r>
              <a:rPr lang="lt-LT" dirty="0" err="1"/>
              <a:t>Special</a:t>
            </a:r>
            <a:r>
              <a:rPr lang="lt-LT" dirty="0"/>
              <a:t> </a:t>
            </a:r>
            <a:r>
              <a:rPr lang="lt-LT" dirty="0" err="1"/>
              <a:t>Needs</a:t>
            </a:r>
            <a:r>
              <a:rPr lang="lt-LT" dirty="0"/>
              <a:t> </a:t>
            </a:r>
            <a:r>
              <a:rPr lang="lt-LT" dirty="0" err="1"/>
              <a:t>Education</a:t>
            </a:r>
            <a:r>
              <a:rPr lang="lt-LT" dirty="0"/>
              <a:t>, </a:t>
            </a:r>
            <a:r>
              <a:rPr lang="lt-LT" dirty="0" err="1"/>
              <a:t>vol</a:t>
            </a:r>
            <a:r>
              <a:rPr lang="lt-LT" dirty="0"/>
              <a:t>. 22, </a:t>
            </a:r>
            <a:r>
              <a:rPr lang="lt-LT" dirty="0" err="1"/>
              <a:t>Issue</a:t>
            </a:r>
            <a:r>
              <a:rPr lang="lt-LT" dirty="0"/>
              <a:t> 2, 131–145. </a:t>
            </a:r>
            <a:endParaRPr lang="en-US" dirty="0"/>
          </a:p>
          <a:p>
            <a:r>
              <a:rPr lang="lt-LT" dirty="0" err="1"/>
              <a:t>Flem</a:t>
            </a:r>
            <a:r>
              <a:rPr lang="lt-LT" dirty="0"/>
              <a:t>, A., </a:t>
            </a:r>
            <a:r>
              <a:rPr lang="lt-LT" dirty="0" err="1"/>
              <a:t>Moen</a:t>
            </a:r>
            <a:r>
              <a:rPr lang="lt-LT" dirty="0"/>
              <a:t>, T., </a:t>
            </a:r>
            <a:r>
              <a:rPr lang="lt-LT" dirty="0" err="1"/>
              <a:t>Gudmundsdottir</a:t>
            </a:r>
            <a:r>
              <a:rPr lang="lt-LT" dirty="0"/>
              <a:t>, S. (2004). </a:t>
            </a:r>
            <a:r>
              <a:rPr lang="lt-LT" dirty="0" err="1"/>
              <a:t>Towards</a:t>
            </a:r>
            <a:r>
              <a:rPr lang="lt-LT" dirty="0"/>
              <a:t> </a:t>
            </a:r>
            <a:r>
              <a:rPr lang="lt-LT" dirty="0" err="1"/>
              <a:t>inclusive</a:t>
            </a:r>
            <a:r>
              <a:rPr lang="lt-LT" dirty="0"/>
              <a:t> </a:t>
            </a:r>
            <a:r>
              <a:rPr lang="lt-LT" dirty="0" err="1"/>
              <a:t>schools</a:t>
            </a:r>
            <a:r>
              <a:rPr lang="lt-LT" dirty="0"/>
              <a:t>: a </a:t>
            </a:r>
            <a:r>
              <a:rPr lang="lt-LT" dirty="0" err="1"/>
              <a:t>study</a:t>
            </a:r>
            <a:r>
              <a:rPr lang="lt-LT" dirty="0"/>
              <a:t> </a:t>
            </a:r>
            <a:r>
              <a:rPr lang="lt-LT" dirty="0" err="1"/>
              <a:t>of</a:t>
            </a:r>
            <a:r>
              <a:rPr lang="lt-LT" dirty="0"/>
              <a:t> </a:t>
            </a:r>
            <a:r>
              <a:rPr lang="lt-LT" dirty="0" err="1"/>
              <a:t>inclusive</a:t>
            </a:r>
            <a:r>
              <a:rPr lang="lt-LT" dirty="0"/>
              <a:t> </a:t>
            </a:r>
            <a:r>
              <a:rPr lang="lt-LT" dirty="0" err="1"/>
              <a:t>education</a:t>
            </a:r>
            <a:r>
              <a:rPr lang="lt-LT" dirty="0"/>
              <a:t> </a:t>
            </a:r>
            <a:r>
              <a:rPr lang="lt-LT" dirty="0" err="1"/>
              <a:t>in</a:t>
            </a:r>
            <a:r>
              <a:rPr lang="lt-LT" dirty="0"/>
              <a:t> </a:t>
            </a:r>
            <a:r>
              <a:rPr lang="lt-LT" dirty="0" err="1"/>
              <a:t>practice</a:t>
            </a:r>
            <a:r>
              <a:rPr lang="lt-LT" dirty="0"/>
              <a:t>. </a:t>
            </a:r>
            <a:r>
              <a:rPr lang="lt-LT" dirty="0" err="1"/>
              <a:t>European</a:t>
            </a:r>
            <a:r>
              <a:rPr lang="lt-LT" dirty="0"/>
              <a:t> </a:t>
            </a:r>
            <a:r>
              <a:rPr lang="lt-LT" dirty="0" err="1"/>
              <a:t>Journal</a:t>
            </a:r>
            <a:r>
              <a:rPr lang="lt-LT" dirty="0"/>
              <a:t> </a:t>
            </a:r>
            <a:r>
              <a:rPr lang="lt-LT" dirty="0" err="1"/>
              <a:t>of</a:t>
            </a:r>
            <a:r>
              <a:rPr lang="lt-LT" dirty="0"/>
              <a:t> </a:t>
            </a:r>
            <a:r>
              <a:rPr lang="lt-LT" dirty="0" err="1"/>
              <a:t>Special</a:t>
            </a:r>
            <a:r>
              <a:rPr lang="lt-LT" dirty="0"/>
              <a:t> </a:t>
            </a:r>
            <a:r>
              <a:rPr lang="lt-LT" dirty="0" err="1"/>
              <a:t>Needs</a:t>
            </a:r>
            <a:r>
              <a:rPr lang="lt-LT" dirty="0"/>
              <a:t> </a:t>
            </a:r>
            <a:r>
              <a:rPr lang="lt-LT" dirty="0" err="1"/>
              <a:t>Education</a:t>
            </a:r>
            <a:r>
              <a:rPr lang="lt-LT" dirty="0"/>
              <a:t>, </a:t>
            </a:r>
            <a:r>
              <a:rPr lang="lt-LT" dirty="0" err="1"/>
              <a:t>vol</a:t>
            </a:r>
            <a:r>
              <a:rPr lang="lt-LT" dirty="0"/>
              <a:t>. 19, </a:t>
            </a:r>
            <a:r>
              <a:rPr lang="lt-LT" dirty="0" err="1"/>
              <a:t>Issue</a:t>
            </a:r>
            <a:r>
              <a:rPr lang="lt-LT" dirty="0"/>
              <a:t> 1, 1–12. </a:t>
            </a:r>
            <a:endParaRPr lang="en-US" dirty="0"/>
          </a:p>
          <a:p>
            <a:r>
              <a:rPr lang="lt-LT" dirty="0" err="1"/>
              <a:t>Galkienơ</a:t>
            </a:r>
            <a:r>
              <a:rPr lang="lt-LT" dirty="0"/>
              <a:t>, A. (2005). </a:t>
            </a:r>
            <a:r>
              <a:rPr lang="lt-LT" dirty="0" err="1"/>
              <a:t>Heterogenininė</a:t>
            </a:r>
            <a:r>
              <a:rPr lang="lt-LT" dirty="0"/>
              <a:t> grupinė didaktika: specialieji poreikiai bendrojo lavinimo mokykloje. Šiauliai: Šiaulių universiteto leidykla. </a:t>
            </a:r>
            <a:endParaRPr lang="en-US" dirty="0"/>
          </a:p>
          <a:p>
            <a:r>
              <a:rPr lang="lt-LT" dirty="0" err="1"/>
              <a:t>Nilholm</a:t>
            </a:r>
            <a:r>
              <a:rPr lang="lt-LT" dirty="0"/>
              <a:t>, C. (2006). </a:t>
            </a:r>
            <a:r>
              <a:rPr lang="lt-LT" dirty="0" err="1"/>
              <a:t>Special</a:t>
            </a:r>
            <a:r>
              <a:rPr lang="lt-LT" dirty="0"/>
              <a:t> </a:t>
            </a:r>
            <a:r>
              <a:rPr lang="lt-LT" dirty="0" err="1"/>
              <a:t>education</a:t>
            </a:r>
            <a:r>
              <a:rPr lang="lt-LT" dirty="0"/>
              <a:t>, </a:t>
            </a:r>
            <a:r>
              <a:rPr lang="lt-LT" dirty="0" err="1"/>
              <a:t>inclusion</a:t>
            </a:r>
            <a:r>
              <a:rPr lang="lt-LT" dirty="0"/>
              <a:t> </a:t>
            </a:r>
            <a:r>
              <a:rPr lang="lt-LT" dirty="0" err="1"/>
              <a:t>and</a:t>
            </a:r>
            <a:r>
              <a:rPr lang="lt-LT" dirty="0"/>
              <a:t> </a:t>
            </a:r>
            <a:r>
              <a:rPr lang="lt-LT" dirty="0" err="1"/>
              <a:t>democracy</a:t>
            </a:r>
            <a:r>
              <a:rPr lang="lt-LT" dirty="0"/>
              <a:t>. </a:t>
            </a:r>
            <a:r>
              <a:rPr lang="lt-LT" dirty="0" err="1"/>
              <a:t>European</a:t>
            </a:r>
            <a:r>
              <a:rPr lang="lt-LT" dirty="0"/>
              <a:t> </a:t>
            </a:r>
            <a:r>
              <a:rPr lang="lt-LT" dirty="0" err="1"/>
              <a:t>Journal</a:t>
            </a:r>
            <a:r>
              <a:rPr lang="lt-LT" dirty="0"/>
              <a:t> </a:t>
            </a:r>
            <a:r>
              <a:rPr lang="lt-LT" dirty="0" err="1"/>
              <a:t>of</a:t>
            </a:r>
            <a:r>
              <a:rPr lang="lt-LT" dirty="0"/>
              <a:t> </a:t>
            </a:r>
            <a:r>
              <a:rPr lang="lt-LT" dirty="0" err="1"/>
              <a:t>Special</a:t>
            </a:r>
            <a:r>
              <a:rPr lang="lt-LT" dirty="0"/>
              <a:t> </a:t>
            </a:r>
            <a:r>
              <a:rPr lang="lt-LT" dirty="0" err="1"/>
              <a:t>Needs</a:t>
            </a:r>
            <a:r>
              <a:rPr lang="lt-LT" dirty="0"/>
              <a:t> </a:t>
            </a:r>
            <a:r>
              <a:rPr lang="lt-LT" dirty="0" err="1"/>
              <a:t>Education</a:t>
            </a:r>
            <a:r>
              <a:rPr lang="lt-LT" dirty="0"/>
              <a:t>, </a:t>
            </a:r>
            <a:r>
              <a:rPr lang="lt-LT" dirty="0" err="1"/>
              <a:t>vol</a:t>
            </a:r>
            <a:r>
              <a:rPr lang="lt-LT" dirty="0"/>
              <a:t>. 2, </a:t>
            </a:r>
            <a:r>
              <a:rPr lang="lt-LT" dirty="0" err="1"/>
              <a:t>Issue</a:t>
            </a:r>
            <a:r>
              <a:rPr lang="lt-LT" dirty="0"/>
              <a:t> 4, 431–445. </a:t>
            </a:r>
            <a:endParaRPr lang="en-US" dirty="0"/>
          </a:p>
          <a:p>
            <a:r>
              <a:rPr lang="lt-LT" dirty="0" err="1"/>
              <a:t>Skarbrevik</a:t>
            </a:r>
            <a:r>
              <a:rPr lang="lt-LT" dirty="0"/>
              <a:t>, K. J. (2005). </a:t>
            </a:r>
            <a:r>
              <a:rPr lang="lt-LT" dirty="0" err="1"/>
              <a:t>The</a:t>
            </a:r>
            <a:r>
              <a:rPr lang="lt-LT" dirty="0"/>
              <a:t> </a:t>
            </a:r>
            <a:r>
              <a:rPr lang="lt-LT" dirty="0" err="1"/>
              <a:t>quality</a:t>
            </a:r>
            <a:r>
              <a:rPr lang="lt-LT" dirty="0"/>
              <a:t> </a:t>
            </a:r>
            <a:r>
              <a:rPr lang="lt-LT" dirty="0" err="1"/>
              <a:t>of</a:t>
            </a:r>
            <a:r>
              <a:rPr lang="lt-LT" dirty="0"/>
              <a:t> </a:t>
            </a:r>
            <a:r>
              <a:rPr lang="lt-LT" dirty="0" err="1"/>
              <a:t>special</a:t>
            </a:r>
            <a:r>
              <a:rPr lang="lt-LT" dirty="0"/>
              <a:t> </a:t>
            </a:r>
            <a:r>
              <a:rPr lang="lt-LT" dirty="0" err="1"/>
              <a:t>education</a:t>
            </a:r>
            <a:r>
              <a:rPr lang="lt-LT" dirty="0"/>
              <a:t> </a:t>
            </a:r>
            <a:r>
              <a:rPr lang="lt-LT" dirty="0" err="1"/>
              <a:t>for</a:t>
            </a:r>
            <a:r>
              <a:rPr lang="lt-LT" dirty="0"/>
              <a:t> </a:t>
            </a:r>
            <a:r>
              <a:rPr lang="lt-LT" dirty="0" err="1"/>
              <a:t>students</a:t>
            </a:r>
            <a:r>
              <a:rPr lang="lt-LT" dirty="0"/>
              <a:t> </a:t>
            </a:r>
            <a:r>
              <a:rPr lang="lt-LT" dirty="0" err="1"/>
              <a:t>with</a:t>
            </a:r>
            <a:r>
              <a:rPr lang="lt-LT" dirty="0"/>
              <a:t> </a:t>
            </a:r>
            <a:r>
              <a:rPr lang="lt-LT" dirty="0" err="1"/>
              <a:t>special</a:t>
            </a:r>
            <a:r>
              <a:rPr lang="lt-LT" dirty="0"/>
              <a:t> </a:t>
            </a:r>
            <a:r>
              <a:rPr lang="lt-LT" dirty="0" err="1"/>
              <a:t>needs</a:t>
            </a:r>
            <a:r>
              <a:rPr lang="lt-LT" dirty="0"/>
              <a:t> </a:t>
            </a:r>
            <a:r>
              <a:rPr lang="lt-LT" dirty="0" err="1"/>
              <a:t>in</a:t>
            </a:r>
            <a:r>
              <a:rPr lang="lt-LT" dirty="0"/>
              <a:t> </a:t>
            </a:r>
            <a:r>
              <a:rPr lang="lt-LT" dirty="0" err="1"/>
              <a:t>ordinary</a:t>
            </a:r>
            <a:r>
              <a:rPr lang="lt-LT" dirty="0"/>
              <a:t> </a:t>
            </a:r>
            <a:r>
              <a:rPr lang="lt-LT" dirty="0" err="1"/>
              <a:t>classes</a:t>
            </a:r>
            <a:r>
              <a:rPr lang="lt-LT" dirty="0"/>
              <a:t>. </a:t>
            </a:r>
            <a:r>
              <a:rPr lang="lt-LT" dirty="0" err="1"/>
              <a:t>European</a:t>
            </a:r>
            <a:r>
              <a:rPr lang="lt-LT" dirty="0"/>
              <a:t> </a:t>
            </a:r>
            <a:r>
              <a:rPr lang="lt-LT" dirty="0" err="1"/>
              <a:t>Journal</a:t>
            </a:r>
            <a:r>
              <a:rPr lang="lt-LT" dirty="0"/>
              <a:t> </a:t>
            </a:r>
            <a:r>
              <a:rPr lang="lt-LT" dirty="0" err="1"/>
              <a:t>of</a:t>
            </a:r>
            <a:r>
              <a:rPr lang="lt-LT" dirty="0"/>
              <a:t> </a:t>
            </a:r>
            <a:r>
              <a:rPr lang="lt-LT" dirty="0" err="1"/>
              <a:t>Special</a:t>
            </a:r>
            <a:r>
              <a:rPr lang="lt-LT" dirty="0"/>
              <a:t> </a:t>
            </a:r>
            <a:r>
              <a:rPr lang="lt-LT" dirty="0" err="1"/>
              <a:t>Needs</a:t>
            </a:r>
            <a:r>
              <a:rPr lang="lt-LT" dirty="0"/>
              <a:t> </a:t>
            </a:r>
            <a:r>
              <a:rPr lang="lt-LT" dirty="0" err="1"/>
              <a:t>Education</a:t>
            </a:r>
            <a:r>
              <a:rPr lang="lt-LT" dirty="0"/>
              <a:t>, </a:t>
            </a:r>
            <a:r>
              <a:rPr lang="lt-LT" dirty="0" err="1"/>
              <a:t>vol</a:t>
            </a:r>
            <a:r>
              <a:rPr lang="lt-LT" dirty="0"/>
              <a:t>. 20, </a:t>
            </a:r>
            <a:r>
              <a:rPr lang="lt-LT" dirty="0" err="1"/>
              <a:t>Issue</a:t>
            </a:r>
            <a:r>
              <a:rPr lang="lt-LT" dirty="0"/>
              <a:t> 4, 387–401. </a:t>
            </a:r>
            <a:endParaRPr lang="en-US" dirty="0"/>
          </a:p>
        </p:txBody>
      </p:sp>
    </p:spTree>
    <p:extLst>
      <p:ext uri="{BB962C8B-B14F-4D97-AF65-F5344CB8AC3E}">
        <p14:creationId xmlns:p14="http://schemas.microsoft.com/office/powerpoint/2010/main" val="3618467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B6D48323-7E1A-4E3A-A68A-672243A3EEC3}"/>
              </a:ext>
            </a:extLst>
          </p:cNvPr>
          <p:cNvSpPr>
            <a:spLocks noGrp="1"/>
          </p:cNvSpPr>
          <p:nvPr>
            <p:ph idx="1"/>
          </p:nvPr>
        </p:nvSpPr>
        <p:spPr>
          <a:xfrm>
            <a:off x="790113" y="772358"/>
            <a:ext cx="10670959" cy="5619564"/>
          </a:xfrm>
        </p:spPr>
        <p:txBody>
          <a:bodyPr>
            <a:normAutofit/>
          </a:bodyPr>
          <a:lstStyle/>
          <a:p>
            <a:pPr marL="68580" indent="0">
              <a:buNone/>
            </a:pPr>
            <a:r>
              <a:rPr lang="lt-LT" sz="3200" dirty="0">
                <a:latin typeface="Times New Roman" panose="02020603050405020304" pitchFamily="18" charset="0"/>
                <a:cs typeface="Times New Roman" panose="02020603050405020304" pitchFamily="18" charset="0"/>
              </a:rPr>
              <a:t>     </a:t>
            </a:r>
          </a:p>
          <a:p>
            <a:pPr marL="68580" indent="0">
              <a:buNone/>
            </a:pPr>
            <a:r>
              <a:rPr lang="lt-LT" sz="3200" dirty="0">
                <a:latin typeface="Times New Roman" panose="02020603050405020304" pitchFamily="18" charset="0"/>
                <a:cs typeface="Times New Roman" panose="02020603050405020304" pitchFamily="18" charset="0"/>
              </a:rPr>
              <a:t>     Lietuvos švietimo valdymo informacinės sistemos duomenimis, specialiuosius ugdymosi poreikius (SUP) turi 37 600 mokinių. </a:t>
            </a:r>
          </a:p>
          <a:p>
            <a:pPr marL="68580" indent="0">
              <a:buNone/>
            </a:pPr>
            <a:r>
              <a:rPr lang="lt-LT" sz="3200" dirty="0">
                <a:latin typeface="Times New Roman" panose="02020603050405020304" pitchFamily="18" charset="0"/>
                <a:cs typeface="Times New Roman" panose="02020603050405020304" pitchFamily="18" charset="0"/>
              </a:rPr>
              <a:t>    SUP vaikams kyla dėl įvairių priežasčių: intelekto sutrikimo, kompleksinių negalių, judesio ir padėties, raidos, emocijų, elgesio, autizmo spektro sutrikimų, nerealizuotų ypatingų gabumų ar nepalankių socialinių, ekonominių, kultūrinių vaiko gyvenimo sąlygų.</a:t>
            </a:r>
          </a:p>
        </p:txBody>
      </p:sp>
    </p:spTree>
    <p:extLst>
      <p:ext uri="{BB962C8B-B14F-4D97-AF65-F5344CB8AC3E}">
        <p14:creationId xmlns:p14="http://schemas.microsoft.com/office/powerpoint/2010/main" val="1355347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7E9FC2D2-E28B-4BB0-9D01-A735DF772472}"/>
              </a:ext>
            </a:extLst>
          </p:cNvPr>
          <p:cNvSpPr>
            <a:spLocks noGrp="1"/>
          </p:cNvSpPr>
          <p:nvPr>
            <p:ph idx="1"/>
          </p:nvPr>
        </p:nvSpPr>
        <p:spPr>
          <a:xfrm>
            <a:off x="781235" y="941033"/>
            <a:ext cx="10679837" cy="5415379"/>
          </a:xfrm>
        </p:spPr>
        <p:txBody>
          <a:bodyPr/>
          <a:lstStyle/>
          <a:p>
            <a:pPr marL="68580" indent="0">
              <a:buNone/>
            </a:pPr>
            <a:endParaRPr lang="lt-LT" dirty="0"/>
          </a:p>
          <a:p>
            <a:pPr marL="68580" indent="0">
              <a:buNone/>
            </a:pPr>
            <a:endParaRPr lang="lt-LT" dirty="0"/>
          </a:p>
          <a:p>
            <a:pPr marL="68580" indent="0">
              <a:buNone/>
            </a:pPr>
            <a:r>
              <a:rPr lang="lt-LT" sz="3200" dirty="0">
                <a:latin typeface="Times New Roman" panose="02020603050405020304" pitchFamily="18" charset="0"/>
                <a:cs typeface="Times New Roman" panose="02020603050405020304" pitchFamily="18" charset="0"/>
              </a:rPr>
              <a:t>      Daugiau kaip 3 710 mokosi 44 specialiosiose mokyklose, apie 1 290 vaikų mokosi specialiosios paskirties ikimokyklinio ugdymo įstaigose, 32 600 mokosi bendrosios paskirties ugdymo įstaigose, 781 mokiniui ugdymas teikiamas namuose. </a:t>
            </a:r>
          </a:p>
        </p:txBody>
      </p:sp>
    </p:spTree>
    <p:extLst>
      <p:ext uri="{BB962C8B-B14F-4D97-AF65-F5344CB8AC3E}">
        <p14:creationId xmlns:p14="http://schemas.microsoft.com/office/powerpoint/2010/main" val="609497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C12D6164-4C64-4102-9598-45D2D9C355E3}"/>
              </a:ext>
            </a:extLst>
          </p:cNvPr>
          <p:cNvSpPr>
            <a:spLocks noGrp="1"/>
          </p:cNvSpPr>
          <p:nvPr>
            <p:ph idx="1"/>
          </p:nvPr>
        </p:nvSpPr>
        <p:spPr>
          <a:xfrm>
            <a:off x="790113" y="825624"/>
            <a:ext cx="10697592" cy="5575176"/>
          </a:xfrm>
        </p:spPr>
        <p:txBody>
          <a:bodyPr/>
          <a:lstStyle/>
          <a:p>
            <a:pPr marL="68580" indent="0">
              <a:buNone/>
            </a:pPr>
            <a:r>
              <a:rPr lang="lt-LT" b="0" i="0" dirty="0">
                <a:solidFill>
                  <a:srgbClr val="404040"/>
                </a:solidFill>
                <a:effectLst/>
                <a:latin typeface="Arial" panose="020B0604020202020204" pitchFamily="34" charset="0"/>
              </a:rPr>
              <a:t>      </a:t>
            </a:r>
          </a:p>
          <a:p>
            <a:pPr marL="68580" indent="0">
              <a:buNone/>
            </a:pPr>
            <a:r>
              <a:rPr lang="lt-LT" sz="3200" b="0" i="0" dirty="0">
                <a:solidFill>
                  <a:srgbClr val="404040"/>
                </a:solidFill>
                <a:effectLst/>
                <a:latin typeface="Times New Roman" panose="02020603050405020304" pitchFamily="18" charset="0"/>
                <a:cs typeface="Times New Roman" panose="02020603050405020304" pitchFamily="18" charset="0"/>
              </a:rPr>
              <a:t>       </a:t>
            </a:r>
          </a:p>
          <a:p>
            <a:pPr marL="68580" indent="0">
              <a:buNone/>
            </a:pPr>
            <a:r>
              <a:rPr lang="lt-LT" sz="3200" dirty="0">
                <a:solidFill>
                  <a:srgbClr val="404040"/>
                </a:solidFill>
                <a:latin typeface="Times New Roman" panose="02020603050405020304" pitchFamily="18" charset="0"/>
                <a:cs typeface="Times New Roman" panose="02020603050405020304" pitchFamily="18" charset="0"/>
              </a:rPr>
              <a:t>      Pagalbos sistema mokyklose turi </a:t>
            </a:r>
            <a:r>
              <a:rPr lang="lt-LT" sz="3200" b="0" i="0" dirty="0">
                <a:solidFill>
                  <a:srgbClr val="404040"/>
                </a:solidFill>
                <a:effectLst/>
                <a:latin typeface="Times New Roman" panose="02020603050405020304" pitchFamily="18" charset="0"/>
                <a:cs typeface="Times New Roman" panose="02020603050405020304" pitchFamily="18" charset="0"/>
              </a:rPr>
              <a:t>gerokai išsiplėsti.  </a:t>
            </a:r>
          </a:p>
          <a:p>
            <a:pPr marL="68580" indent="0">
              <a:buNone/>
            </a:pPr>
            <a:r>
              <a:rPr lang="lt-LT" sz="3200" dirty="0">
                <a:solidFill>
                  <a:srgbClr val="404040"/>
                </a:solidFill>
                <a:latin typeface="Times New Roman" panose="02020603050405020304" pitchFamily="18" charset="0"/>
                <a:cs typeface="Times New Roman" panose="02020603050405020304" pitchFamily="18" charset="0"/>
              </a:rPr>
              <a:t>   </a:t>
            </a:r>
            <a:r>
              <a:rPr lang="lt-LT" sz="3200" b="0" i="0" dirty="0">
                <a:solidFill>
                  <a:srgbClr val="404040"/>
                </a:solidFill>
                <a:effectLst/>
                <a:latin typeface="Times New Roman" panose="02020603050405020304" pitchFamily="18" charset="0"/>
                <a:cs typeface="Times New Roman" panose="02020603050405020304" pitchFamily="18" charset="0"/>
              </a:rPr>
              <a:t>   Numatoma galimybė, kad pamokose bei kitose mokinių veiklose dalyvautų du mokytojai, daugiau švietimo pagalbos specialistų, mokinio padėjėjai.</a:t>
            </a:r>
            <a:endParaRPr lang="lt-L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0675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B1D87FD3-0C35-4F2D-8E25-0848B745D278}"/>
              </a:ext>
            </a:extLst>
          </p:cNvPr>
          <p:cNvSpPr>
            <a:spLocks noGrp="1"/>
          </p:cNvSpPr>
          <p:nvPr>
            <p:ph idx="1"/>
          </p:nvPr>
        </p:nvSpPr>
        <p:spPr>
          <a:xfrm>
            <a:off x="727969" y="701336"/>
            <a:ext cx="10750858" cy="5646198"/>
          </a:xfrm>
        </p:spPr>
        <p:txBody>
          <a:bodyPr/>
          <a:lstStyle/>
          <a:p>
            <a:pPr marL="68580" indent="0">
              <a:buNone/>
            </a:pPr>
            <a:endParaRPr lang="lt-LT" dirty="0">
              <a:solidFill>
                <a:srgbClr val="404040"/>
              </a:solidFill>
              <a:latin typeface="Arial" panose="020B0604020202020204" pitchFamily="34" charset="0"/>
            </a:endParaRPr>
          </a:p>
          <a:p>
            <a:pPr marL="68580" indent="0">
              <a:buNone/>
            </a:pPr>
            <a:endParaRPr lang="lt-LT" b="0" i="0" dirty="0">
              <a:solidFill>
                <a:srgbClr val="404040"/>
              </a:solidFill>
              <a:effectLst/>
              <a:latin typeface="Arial" panose="020B0604020202020204" pitchFamily="34" charset="0"/>
            </a:endParaRPr>
          </a:p>
          <a:p>
            <a:pPr marL="68580" indent="0">
              <a:buNone/>
            </a:pPr>
            <a:r>
              <a:rPr lang="lt-LT" dirty="0">
                <a:solidFill>
                  <a:srgbClr val="404040"/>
                </a:solidFill>
                <a:latin typeface="Arial" panose="020B0604020202020204" pitchFamily="34" charset="0"/>
              </a:rPr>
              <a:t>      </a:t>
            </a:r>
            <a:r>
              <a:rPr lang="lt-LT" sz="3200" b="0" i="0" dirty="0">
                <a:solidFill>
                  <a:srgbClr val="404040"/>
                </a:solidFill>
                <a:effectLst/>
                <a:latin typeface="Times New Roman" panose="02020603050405020304" pitchFamily="18" charset="0"/>
                <a:cs typeface="Times New Roman" panose="02020603050405020304" pitchFamily="18" charset="0"/>
              </a:rPr>
              <a:t>Specialiųjų poreikių  mokiniai, kaip ir visi kiti, galės lankyti (lankys) pagal gyvenamąją vietą priskirtą ar pasirinktą mokyklą. </a:t>
            </a:r>
          </a:p>
          <a:p>
            <a:pPr marL="68580" indent="0">
              <a:buNone/>
            </a:pPr>
            <a:r>
              <a:rPr lang="lt-LT" sz="3200" dirty="0">
                <a:solidFill>
                  <a:srgbClr val="404040"/>
                </a:solidFill>
                <a:latin typeface="Times New Roman" panose="02020603050405020304" pitchFamily="18" charset="0"/>
                <a:cs typeface="Times New Roman" panose="02020603050405020304" pitchFamily="18" charset="0"/>
              </a:rPr>
              <a:t>      </a:t>
            </a:r>
            <a:r>
              <a:rPr lang="lt-LT" sz="3200" b="0" i="0" dirty="0">
                <a:solidFill>
                  <a:srgbClr val="404040"/>
                </a:solidFill>
                <a:effectLst/>
                <a:latin typeface="Times New Roman" panose="02020603050405020304" pitchFamily="18" charset="0"/>
                <a:cs typeface="Times New Roman" panose="02020603050405020304" pitchFamily="18" charset="0"/>
              </a:rPr>
              <a:t>Įstatymu įtvirtinama, kad būtinas sąlygas ir reikalingą pagalbą jiems turi užtikrinti mokyklų steigėjai – ar tai būtų savivaldybės mokykla, ar privati.</a:t>
            </a:r>
            <a:endParaRPr lang="lt-L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4574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duct overview presentation">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spDef>
      <a:spPr/>
      <a:bodyPr rtlCol="0" anchor="ctr"/>
      <a:lstStyle>
        <a:defPPr algn="ctr">
          <a:defRPr dirty="0"/>
        </a:defPPr>
      </a:lstStyle>
      <a:style>
        <a:lnRef idx="3">
          <a:schemeClr val="lt1"/>
        </a:lnRef>
        <a:fillRef idx="1">
          <a:schemeClr val="accent2"/>
        </a:fillRef>
        <a:effectRef idx="1">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xmlns="" name="Business product overview presentation.potx" id="{B28DC015-93EB-44B4-96D3-A8389FA731F7}" vid="{002F0659-0D88-4125-B907-A96737D600EC}"/>
    </a:ext>
  </a:extLst>
</a:theme>
</file>

<file path=ppt/theme/theme2.xml><?xml version="1.0" encoding="utf-8"?>
<a:theme xmlns:a="http://schemas.openxmlformats.org/drawingml/2006/main" name="Office Theme">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product overview presentation</Template>
  <TotalTime>801</TotalTime>
  <Words>2562</Words>
  <Application>Microsoft Office PowerPoint</Application>
  <PresentationFormat>Pasirinktinai</PresentationFormat>
  <Paragraphs>182</Paragraphs>
  <Slides>52</Slides>
  <Notes>0</Notes>
  <HiddenSlides>0</HiddenSlides>
  <MMClips>0</MMClips>
  <ScaleCrop>false</ScaleCrop>
  <HeadingPairs>
    <vt:vector size="4" baseType="variant">
      <vt:variant>
        <vt:lpstr>Tema</vt:lpstr>
      </vt:variant>
      <vt:variant>
        <vt:i4>1</vt:i4>
      </vt:variant>
      <vt:variant>
        <vt:lpstr>Skaidrių pavadinimai</vt:lpstr>
      </vt:variant>
      <vt:variant>
        <vt:i4>52</vt:i4>
      </vt:variant>
    </vt:vector>
  </HeadingPairs>
  <TitlesOfParts>
    <vt:vector size="53" baseType="lpstr">
      <vt:lpstr>Product overview presentation</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            SUP turintis vaikas</vt:lpstr>
      <vt:lpstr>PAGALBOS TEIKIMO POREIKIS</vt:lpstr>
      <vt:lpstr>      PAGALBOS ORGANIZAVIMAS KAI VAIKUI PIRMĄ KARTĄ NUSTATYTI SUP </vt:lpstr>
      <vt:lpstr>PAGALBOS ORGANIZAVIMAS KAI VAIKUI PIRMĄ KARTĄ NUSTATYTI SUP</vt:lpstr>
      <vt:lpstr>PAGALBOS ORGANIZAVIMAS KAI VAIKUI PIRMĄ KARTĄ NUSTATYTI SUP</vt:lpstr>
      <vt:lpstr>PAGALBOS ORGANIZAVIMAS KAI VAIKUI PIRMĄ KARTĄ NUSTATYTI SUP</vt:lpstr>
      <vt:lpstr>KAD UŽTIKRINTI GERIAUSIUS SUP TURINČIO MOKINIO INTERESUS</vt:lpstr>
      <vt:lpstr>KAI MOKYTOJAS MATO, KAD VAIKUI REIKĖTŲ NUSTATYTI SUP</vt:lpstr>
      <vt:lpstr>PROCESINIAI VEIKSMAI MOKINĮ NUKREIPIANT Į PPT </vt:lpstr>
      <vt:lpstr>ESANT APSUNKINTAM BENDRAVIMO PROCESUI SU MOKINIO TĖVAIS</vt:lpstr>
      <vt:lpstr>PowerPoint pristatymas</vt:lpstr>
      <vt:lpstr>PowerPoint pristatymas</vt:lpstr>
      <vt:lpstr>PowerPoint pristatymas</vt:lpstr>
      <vt:lpstr>Į POREIKIUS ORIENTUOTAS VERTINIMAS</vt:lpstr>
      <vt:lpstr>PAGRINDINIS VERTINIMO TIKSLAS</vt:lpstr>
      <vt:lpstr>Principai, kuriais paremtas įtraukusis vertinimas </vt:lpstr>
      <vt:lpstr>PowerPoint pristatymas</vt:lpstr>
      <vt:lpstr>Įtraukiojo vertinimo objektas </vt:lpstr>
      <vt:lpstr>Įtraukiojo vertinimo metodai </vt:lpstr>
      <vt:lpstr>PowerPoint pristatymas</vt:lpstr>
      <vt:lpstr>Asmenys, dalyvaujantys įtraukiąjame vertinime </vt:lpstr>
      <vt:lpstr>PowerPoint pristatymas</vt:lpstr>
      <vt:lpstr>Vertinimas ugdymo procese </vt:lpstr>
      <vt:lpstr>Diagnostinis(SUP) mokinių mokymosi pasiekimų vertinimas </vt:lpstr>
      <vt:lpstr>Atlikdamas (SUP) mokinių formuojamąjį vertinimą </vt:lpstr>
      <vt:lpstr>Formuojantis vertinimo procesas </vt:lpstr>
      <vt:lpstr>PowerPoint pristatymas</vt:lpstr>
      <vt:lpstr>SUP mokinių apibendrinamojo vertinimo tikslas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AČIŪ UŽ KANTRYBĘ</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Name</dc:title>
  <dc:creator>Windows User</dc:creator>
  <cp:lastModifiedBy>Ilona Teresienė</cp:lastModifiedBy>
  <cp:revision>61</cp:revision>
  <dcterms:created xsi:type="dcterms:W3CDTF">2019-08-27T15:37:14Z</dcterms:created>
  <dcterms:modified xsi:type="dcterms:W3CDTF">2023-04-12T13:56:56Z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74065800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